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35"/>
  </p:notesMasterIdLst>
  <p:sldIdLst>
    <p:sldId id="256" r:id="rId2"/>
    <p:sldId id="352" r:id="rId3"/>
    <p:sldId id="353" r:id="rId4"/>
    <p:sldId id="257" r:id="rId5"/>
    <p:sldId id="258" r:id="rId6"/>
    <p:sldId id="259" r:id="rId7"/>
    <p:sldId id="342" r:id="rId8"/>
    <p:sldId id="340" r:id="rId9"/>
    <p:sldId id="341" r:id="rId10"/>
    <p:sldId id="343" r:id="rId11"/>
    <p:sldId id="344" r:id="rId12"/>
    <p:sldId id="294" r:id="rId13"/>
    <p:sldId id="295" r:id="rId14"/>
    <p:sldId id="296" r:id="rId15"/>
    <p:sldId id="297" r:id="rId16"/>
    <p:sldId id="298" r:id="rId17"/>
    <p:sldId id="345" r:id="rId18"/>
    <p:sldId id="359" r:id="rId19"/>
    <p:sldId id="346" r:id="rId20"/>
    <p:sldId id="356" r:id="rId21"/>
    <p:sldId id="347" r:id="rId22"/>
    <p:sldId id="357" r:id="rId23"/>
    <p:sldId id="360" r:id="rId24"/>
    <p:sldId id="348" r:id="rId25"/>
    <p:sldId id="349" r:id="rId26"/>
    <p:sldId id="358" r:id="rId27"/>
    <p:sldId id="350" r:id="rId28"/>
    <p:sldId id="282" r:id="rId29"/>
    <p:sldId id="283" r:id="rId30"/>
    <p:sldId id="284" r:id="rId31"/>
    <p:sldId id="285" r:id="rId32"/>
    <p:sldId id="351" r:id="rId33"/>
    <p:sldId id="354" r:id="rId34"/>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D8F0"/>
    <a:srgbClr val="20CD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059AB-570D-4291-B7B2-AC4D2253047E}" v="59" dt="2025-10-08T11:20:11.108"/>
    <p1510:client id="{FD476E84-4907-DE98-A64D-541750848A36}" v="825" dt="2025-10-08T15:26:00.510"/>
  </p1510:revLst>
</p1510:revInfo>
</file>

<file path=ppt/tableStyles.xml><?xml version="1.0" encoding="utf-8"?>
<a:tblStyleLst xmlns:a="http://schemas.openxmlformats.org/drawingml/2006/main" def="{5C22544A-7EE6-4342-B048-85BDC9FD1C3A}">
  <a:tblStyle styleId="{5C22544A-7EE6-4342-B048-85BDC9FD1C3A}" styleName="Srednji stil 2 - Isticanj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3" d="100"/>
          <a:sy n="93"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C0412-9A19-47C2-8906-63634ADAD3FD}" type="datetimeFigureOut">
              <a:rPr lang="hr-HR" smtClean="0"/>
              <a:t>9.10.2025.</a:t>
            </a:fld>
            <a:endParaRPr lang="hr-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r-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38A4F-A162-42A5-B720-AAB83CC74A85}" type="slidenum">
              <a:rPr lang="hr-HR" smtClean="0"/>
              <a:t>‹#›</a:t>
            </a:fld>
            <a:endParaRPr lang="hr-HR"/>
          </a:p>
        </p:txBody>
      </p:sp>
    </p:spTree>
    <p:extLst>
      <p:ext uri="{BB962C8B-B14F-4D97-AF65-F5344CB8AC3E}">
        <p14:creationId xmlns:p14="http://schemas.microsoft.com/office/powerpoint/2010/main" val="464635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buFont typeface="+mj-lt"/>
              <a:buAutoNum type="arabicPeriod"/>
            </a:pPr>
            <a:r>
              <a:rPr lang="en-US" b="0" i="0" dirty="0">
                <a:effectLst/>
                <a:latin typeface="Noto Sans" panose="020B0502040504020204" pitchFamily="34" charset="0"/>
              </a:rPr>
              <a:t>The call-to-action will be to </a:t>
            </a:r>
            <a:r>
              <a:rPr lang="en-US" b="1" i="0" dirty="0">
                <a:effectLst/>
                <a:latin typeface="Noto Sans" panose="020B0502040504020204" pitchFamily="34" charset="0"/>
              </a:rPr>
              <a:t>“Choose Wisely,”</a:t>
            </a:r>
            <a:r>
              <a:rPr lang="en-US" b="0" i="0" dirty="0">
                <a:effectLst/>
                <a:latin typeface="Noto Sans" panose="020B0502040504020204" pitchFamily="34" charset="0"/>
              </a:rPr>
              <a:t> making it immediately clear what the user should do.</a:t>
            </a:r>
          </a:p>
          <a:p>
            <a:pPr algn="l">
              <a:spcAft>
                <a:spcPts val="1200"/>
              </a:spcAft>
              <a:buFont typeface="+mj-lt"/>
              <a:buAutoNum type="arabicPeriod"/>
            </a:pPr>
            <a:r>
              <a:rPr lang="en-US" b="0" i="0" dirty="0">
                <a:effectLst/>
                <a:latin typeface="Noto Sans" panose="020B0502040504020204" pitchFamily="34" charset="0"/>
              </a:rPr>
              <a:t>The primary button will be the </a:t>
            </a:r>
            <a:r>
              <a:rPr lang="en-US" b="1" i="0" dirty="0">
                <a:effectLst/>
                <a:latin typeface="Noto Sans" panose="020B0502040504020204" pitchFamily="34" charset="0"/>
              </a:rPr>
              <a:t>“No Me” button</a:t>
            </a:r>
            <a:r>
              <a:rPr lang="en-US" b="0" i="0" dirty="0">
                <a:effectLst/>
                <a:latin typeface="Noto Sans" panose="020B0502040504020204" pitchFamily="34" charset="0"/>
              </a:rPr>
              <a:t>. We’ll make this the second most emphasized element, so the user can </a:t>
            </a:r>
            <a:r>
              <a:rPr lang="en-US" b="0" i="0" dirty="0" err="1">
                <a:effectLst/>
                <a:latin typeface="Noto Sans" panose="020B0502040504020204" pitchFamily="34" charset="0"/>
              </a:rPr>
              <a:t>can</a:t>
            </a:r>
            <a:r>
              <a:rPr lang="en-US" b="0" i="0" dirty="0">
                <a:effectLst/>
                <a:latin typeface="Noto Sans" panose="020B0502040504020204" pitchFamily="34" charset="0"/>
              </a:rPr>
              <a:t> have confidence that it’s the “right choice.”</a:t>
            </a:r>
          </a:p>
          <a:p>
            <a:pPr algn="l">
              <a:spcAft>
                <a:spcPts val="1200"/>
              </a:spcAft>
              <a:buFont typeface="+mj-lt"/>
              <a:buAutoNum type="arabicPeriod"/>
            </a:pPr>
            <a:r>
              <a:rPr lang="en-US" b="0" i="0" dirty="0">
                <a:effectLst/>
                <a:latin typeface="Noto Sans" panose="020B0502040504020204" pitchFamily="34" charset="0"/>
              </a:rPr>
              <a:t>The secondary button will be the </a:t>
            </a:r>
            <a:r>
              <a:rPr lang="en-US" b="1" i="0" dirty="0">
                <a:effectLst/>
                <a:latin typeface="Noto Sans" panose="020B0502040504020204" pitchFamily="34" charset="0"/>
              </a:rPr>
              <a:t>“Click Me” button</a:t>
            </a:r>
            <a:r>
              <a:rPr lang="en-US" b="0" i="0" dirty="0">
                <a:effectLst/>
                <a:latin typeface="Noto Sans" panose="020B0502040504020204" pitchFamily="34" charset="0"/>
              </a:rPr>
              <a:t>. This button will have less emphasize to make it clear that it’s not as important as the primary button. </a:t>
            </a:r>
          </a:p>
          <a:p>
            <a:pPr algn="l">
              <a:spcAft>
                <a:spcPts val="1200"/>
              </a:spcAft>
              <a:buFont typeface="+mj-lt"/>
              <a:buAutoNum type="arabicPeriod"/>
            </a:pPr>
            <a:r>
              <a:rPr lang="en-US" b="0" i="0" dirty="0">
                <a:effectLst/>
                <a:latin typeface="Noto Sans" panose="020B0502040504020204" pitchFamily="34" charset="0"/>
              </a:rPr>
              <a:t>Next, we’ll make sure the reader knows </a:t>
            </a:r>
            <a:r>
              <a:rPr lang="en-US" b="1" i="0" dirty="0">
                <a:effectLst/>
                <a:latin typeface="Noto Sans" panose="020B0502040504020204" pitchFamily="34" charset="0"/>
              </a:rPr>
              <a:t>“only one option is correct”</a:t>
            </a:r>
            <a:r>
              <a:rPr lang="en-US" b="0" i="0" dirty="0">
                <a:effectLst/>
                <a:latin typeface="Noto Sans" panose="020B0502040504020204" pitchFamily="34" charset="0"/>
              </a:rPr>
              <a:t> by giving it more emphasis than the remaining text.</a:t>
            </a:r>
          </a:p>
          <a:p>
            <a:pPr algn="l">
              <a:spcAft>
                <a:spcPts val="1200"/>
              </a:spcAft>
              <a:buFont typeface="+mj-lt"/>
              <a:buAutoNum type="arabicPeriod"/>
            </a:pPr>
            <a:r>
              <a:rPr lang="en-US" b="0" i="0" dirty="0">
                <a:effectLst/>
                <a:latin typeface="Noto Sans" panose="020B0502040504020204" pitchFamily="34" charset="0"/>
              </a:rPr>
              <a:t>The </a:t>
            </a:r>
            <a:r>
              <a:rPr lang="en-US" b="1" i="0" dirty="0">
                <a:effectLst/>
                <a:latin typeface="Noto Sans" panose="020B0502040504020204" pitchFamily="34" charset="0"/>
              </a:rPr>
              <a:t>remaining text</a:t>
            </a:r>
            <a:r>
              <a:rPr lang="en-US" b="0" i="0" dirty="0">
                <a:effectLst/>
                <a:latin typeface="Noto Sans" panose="020B0502040504020204" pitchFamily="34" charset="0"/>
              </a:rPr>
              <a:t> is merely provided for more context. Since it’s not as important as the previous elements it will be toned down a bit.</a:t>
            </a:r>
          </a:p>
          <a:p>
            <a:pPr algn="l">
              <a:buFont typeface="+mj-lt"/>
              <a:buAutoNum type="arabicPeriod"/>
            </a:pPr>
            <a:r>
              <a:rPr lang="en-US" b="0" i="0" dirty="0">
                <a:effectLst/>
                <a:latin typeface="Noto Sans" panose="020B0502040504020204" pitchFamily="34" charset="0"/>
              </a:rPr>
              <a:t>Finally, the </a:t>
            </a:r>
            <a:r>
              <a:rPr lang="en-US" b="1" i="0" dirty="0">
                <a:effectLst/>
                <a:latin typeface="Noto Sans" panose="020B0502040504020204" pitchFamily="34" charset="0"/>
              </a:rPr>
              <a:t>waving hand icon</a:t>
            </a:r>
            <a:r>
              <a:rPr lang="en-US" b="0" i="0" dirty="0">
                <a:effectLst/>
                <a:latin typeface="Noto Sans" panose="020B0502040504020204" pitchFamily="34" charset="0"/>
              </a:rPr>
              <a:t> is the least important element. If anything, it only serves to help communicate the message subconsciously. Therefore, it will be muted to fade into the background.    </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8</a:t>
            </a:fld>
            <a:endParaRPr lang="fr-BE"/>
          </a:p>
        </p:txBody>
      </p:sp>
    </p:spTree>
    <p:extLst>
      <p:ext uri="{BB962C8B-B14F-4D97-AF65-F5344CB8AC3E}">
        <p14:creationId xmlns:p14="http://schemas.microsoft.com/office/powerpoint/2010/main" val="2416320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29</a:t>
            </a:fld>
            <a:endParaRPr lang="fr-BE"/>
          </a:p>
        </p:txBody>
      </p:sp>
    </p:spTree>
    <p:extLst>
      <p:ext uri="{BB962C8B-B14F-4D97-AF65-F5344CB8AC3E}">
        <p14:creationId xmlns:p14="http://schemas.microsoft.com/office/powerpoint/2010/main" val="747941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30</a:t>
            </a:fld>
            <a:endParaRPr lang="fr-BE"/>
          </a:p>
        </p:txBody>
      </p:sp>
    </p:spTree>
    <p:extLst>
      <p:ext uri="{BB962C8B-B14F-4D97-AF65-F5344CB8AC3E}">
        <p14:creationId xmlns:p14="http://schemas.microsoft.com/office/powerpoint/2010/main" val="4124421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31</a:t>
            </a:fld>
            <a:endParaRPr lang="fr-BE"/>
          </a:p>
        </p:txBody>
      </p:sp>
    </p:spTree>
    <p:extLst>
      <p:ext uri="{BB962C8B-B14F-4D97-AF65-F5344CB8AC3E}">
        <p14:creationId xmlns:p14="http://schemas.microsoft.com/office/powerpoint/2010/main" val="3459989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9</a:t>
            </a:fld>
            <a:endParaRPr lang="fr-BE"/>
          </a:p>
        </p:txBody>
      </p:sp>
    </p:spTree>
    <p:extLst>
      <p:ext uri="{BB962C8B-B14F-4D97-AF65-F5344CB8AC3E}">
        <p14:creationId xmlns:p14="http://schemas.microsoft.com/office/powerpoint/2010/main" val="600200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9FAF3-F010-5E92-9D63-1403592464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5B170-33D1-8681-DD2C-99320DA2B3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92F676-56E5-C1B0-BB53-37F1CADB712C}"/>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BEB08FD7-EB6B-E606-A942-F087A9B3C6FA}"/>
              </a:ext>
            </a:extLst>
          </p:cNvPr>
          <p:cNvSpPr>
            <a:spLocks noGrp="1"/>
          </p:cNvSpPr>
          <p:nvPr>
            <p:ph type="sldNum" sz="quarter" idx="5"/>
          </p:nvPr>
        </p:nvSpPr>
        <p:spPr/>
        <p:txBody>
          <a:bodyPr/>
          <a:lstStyle/>
          <a:p>
            <a:fld id="{41209458-76B0-492C-AE3B-5216EDE26413}" type="slidenum">
              <a:rPr lang="fr-BE" smtClean="0"/>
              <a:t>10</a:t>
            </a:fld>
            <a:endParaRPr lang="fr-BE"/>
          </a:p>
        </p:txBody>
      </p:sp>
    </p:spTree>
    <p:extLst>
      <p:ext uri="{BB962C8B-B14F-4D97-AF65-F5344CB8AC3E}">
        <p14:creationId xmlns:p14="http://schemas.microsoft.com/office/powerpoint/2010/main" val="19759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effectLst/>
              </a:rPr>
              <a:t>The final project is: </a:t>
            </a:r>
            <a:r>
              <a:rPr lang="en-US" b="0" i="0" dirty="0" err="1">
                <a:effectLst/>
              </a:rPr>
              <a:t>CraftEase</a:t>
            </a:r>
            <a:r>
              <a:rPr lang="en-US" b="0" i="0" dirty="0">
                <a:effectLst/>
              </a:rPr>
              <a:t> is a web application solution developed for home improvement retailers who want to enhance customer engagement directly through their website. </a:t>
            </a:r>
          </a:p>
          <a:p>
            <a:pPr marL="0" indent="0">
              <a:buNone/>
            </a:pPr>
            <a:r>
              <a:rPr lang="en-US" b="0" i="0" dirty="0">
                <a:effectLst/>
              </a:rPr>
              <a:t>Our goal is to provide your store with an integrated digital service that helps manage DIY workshop registrations, promote project tutorials, and track tool/material availability in real time.</a:t>
            </a:r>
          </a:p>
          <a:p>
            <a:pPr marL="0" indent="0">
              <a:buNone/>
            </a:pPr>
            <a:br>
              <a:rPr lang="en-US" dirty="0"/>
            </a:br>
            <a:r>
              <a:rPr lang="en-US" b="0" i="0" dirty="0">
                <a:effectLst/>
              </a:rPr>
              <a:t>The platform is designed to be seamlessly embedded into your existing website. It is user-friendly, secure, and adaptable to your branding and customer needs. Features include personalized project recommendations, booking management, customer feedback tools, and analytics for store teams.</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12</a:t>
            </a:fld>
            <a:endParaRPr lang="fr-BE"/>
          </a:p>
        </p:txBody>
      </p:sp>
    </p:spTree>
    <p:extLst>
      <p:ext uri="{BB962C8B-B14F-4D97-AF65-F5344CB8AC3E}">
        <p14:creationId xmlns:p14="http://schemas.microsoft.com/office/powerpoint/2010/main" val="2243962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Brainstorm Content (10 min)</a:t>
            </a:r>
          </a:p>
          <a:p>
            <a:r>
              <a:rPr lang="en-US" dirty="0"/>
              <a:t>🗒️ </a:t>
            </a:r>
            <a:r>
              <a:rPr lang="en-US" b="1" dirty="0"/>
              <a:t>Instruction:</a:t>
            </a:r>
            <a:endParaRPr lang="en-US" dirty="0"/>
          </a:p>
          <a:p>
            <a:pPr>
              <a:buFont typeface="Arial" panose="020B0604020202020204" pitchFamily="34" charset="0"/>
              <a:buChar char="•"/>
            </a:pPr>
            <a:r>
              <a:rPr lang="en-US" dirty="0"/>
              <a:t>Write </a:t>
            </a:r>
            <a:r>
              <a:rPr lang="en-US" b="1" dirty="0"/>
              <a:t>one topic per Post-it</a:t>
            </a:r>
            <a:r>
              <a:rPr lang="en-US" dirty="0"/>
              <a:t> (e.g., "Math," "Online Courses," "Teen Learning").</a:t>
            </a:r>
          </a:p>
          <a:p>
            <a:pPr>
              <a:buFont typeface="Arial" panose="020B0604020202020204" pitchFamily="34" charset="0"/>
              <a:buChar char="•"/>
            </a:pPr>
            <a:r>
              <a:rPr lang="en-US" dirty="0"/>
              <a:t>Think about subjects, formats, user needs, and types of content.</a:t>
            </a:r>
          </a:p>
          <a:p>
            <a:pPr>
              <a:buFont typeface="Arial" panose="020B0604020202020204" pitchFamily="34" charset="0"/>
              <a:buChar char="•"/>
            </a:pPr>
            <a:r>
              <a:rPr lang="en-US" dirty="0"/>
              <a:t>Stick them randomly on the board.</a:t>
            </a:r>
          </a:p>
          <a:p>
            <a:r>
              <a:rPr lang="en-US" b="1" dirty="0"/>
              <a:t>Step 2: Group Similar Ideas (15 min)</a:t>
            </a:r>
          </a:p>
          <a:p>
            <a:r>
              <a:rPr lang="en-US" dirty="0"/>
              <a:t>🗂️ </a:t>
            </a:r>
            <a:r>
              <a:rPr lang="en-US" b="1" dirty="0"/>
              <a:t>Instruction:</a:t>
            </a:r>
            <a:endParaRPr lang="en-US" dirty="0"/>
          </a:p>
          <a:p>
            <a:pPr>
              <a:buFont typeface="Arial" panose="020B0604020202020204" pitchFamily="34" charset="0"/>
              <a:buChar char="•"/>
            </a:pPr>
            <a:r>
              <a:rPr lang="en-US" dirty="0"/>
              <a:t>As a group, </a:t>
            </a:r>
            <a:r>
              <a:rPr lang="en-US" b="1" dirty="0"/>
              <a:t>organize similar Post-its into clusters</a:t>
            </a:r>
            <a:r>
              <a:rPr lang="en-US" dirty="0"/>
              <a:t>.</a:t>
            </a:r>
          </a:p>
          <a:p>
            <a:pPr>
              <a:buFont typeface="Arial" panose="020B0604020202020204" pitchFamily="34" charset="0"/>
              <a:buChar char="•"/>
            </a:pPr>
            <a:r>
              <a:rPr lang="en-US" dirty="0"/>
              <a:t>Look for patterns and common themes.</a:t>
            </a:r>
          </a:p>
          <a:p>
            <a:pPr>
              <a:buFont typeface="Arial" panose="020B0604020202020204" pitchFamily="34" charset="0"/>
              <a:buChar char="•"/>
            </a:pPr>
            <a:r>
              <a:rPr lang="en-US" dirty="0"/>
              <a:t>Don’t force a category yet—just group logically.</a:t>
            </a:r>
          </a:p>
          <a:p>
            <a:r>
              <a:rPr lang="en-US" b="1" dirty="0"/>
              <a:t>Step 3: Define Main Categories (15 min)</a:t>
            </a:r>
          </a:p>
          <a:p>
            <a:r>
              <a:rPr lang="en-US" dirty="0"/>
              <a:t>🔠 </a:t>
            </a:r>
            <a:r>
              <a:rPr lang="en-US" b="1" dirty="0"/>
              <a:t>Instruction:</a:t>
            </a:r>
            <a:endParaRPr lang="en-US" dirty="0"/>
          </a:p>
          <a:p>
            <a:pPr>
              <a:buFont typeface="Arial" panose="020B0604020202020204" pitchFamily="34" charset="0"/>
              <a:buChar char="•"/>
            </a:pPr>
            <a:r>
              <a:rPr lang="en-US" dirty="0"/>
              <a:t>Identify </a:t>
            </a:r>
            <a:r>
              <a:rPr lang="en-US" b="1" dirty="0"/>
              <a:t>4-6 broad categories</a:t>
            </a:r>
            <a:r>
              <a:rPr lang="en-US" dirty="0"/>
              <a:t> from your groups.</a:t>
            </a:r>
          </a:p>
          <a:p>
            <a:pPr>
              <a:buFont typeface="Arial" panose="020B0604020202020204" pitchFamily="34" charset="0"/>
              <a:buChar char="•"/>
            </a:pPr>
            <a:r>
              <a:rPr lang="en-US" dirty="0"/>
              <a:t>Write category names on new Post-its and place them at the top.</a:t>
            </a:r>
          </a:p>
          <a:p>
            <a:pPr>
              <a:buFont typeface="Arial" panose="020B0604020202020204" pitchFamily="34" charset="0"/>
              <a:buChar char="•"/>
            </a:pPr>
            <a:r>
              <a:rPr lang="en-US" dirty="0"/>
              <a:t>Example: </a:t>
            </a:r>
            <a:r>
              <a:rPr lang="en-US" i="1" dirty="0"/>
              <a:t>Subjects, Learning Levels, Formats, Certifications</a:t>
            </a:r>
            <a:r>
              <a:rPr lang="en-US" dirty="0"/>
              <a:t>.</a:t>
            </a:r>
          </a:p>
          <a:p>
            <a:r>
              <a:rPr lang="en-US" b="1" dirty="0"/>
              <a:t>Step 4: Refine Subcategories (15 min)</a:t>
            </a:r>
          </a:p>
          <a:p>
            <a:r>
              <a:rPr lang="en-US" dirty="0"/>
              <a:t>📌 </a:t>
            </a:r>
            <a:r>
              <a:rPr lang="en-US" b="1" dirty="0"/>
              <a:t>Instruction:</a:t>
            </a:r>
            <a:endParaRPr lang="en-US" dirty="0"/>
          </a:p>
          <a:p>
            <a:pPr>
              <a:buFont typeface="Arial" panose="020B0604020202020204" pitchFamily="34" charset="0"/>
              <a:buChar char="•"/>
            </a:pPr>
            <a:r>
              <a:rPr lang="en-US" dirty="0"/>
              <a:t>Place specific Post-its under the most relevant main category.</a:t>
            </a:r>
          </a:p>
          <a:p>
            <a:pPr>
              <a:buFont typeface="Arial" panose="020B0604020202020204" pitchFamily="34" charset="0"/>
              <a:buChar char="•"/>
            </a:pPr>
            <a:r>
              <a:rPr lang="en-US" dirty="0"/>
              <a:t>Merge, rename, or refine as needed.</a:t>
            </a:r>
          </a:p>
          <a:p>
            <a:pPr>
              <a:buFont typeface="Arial" panose="020B0604020202020204" pitchFamily="34" charset="0"/>
              <a:buChar char="•"/>
            </a:pPr>
            <a:r>
              <a:rPr lang="en-US" dirty="0"/>
              <a:t>Example: </a:t>
            </a:r>
            <a:r>
              <a:rPr lang="en-US" i="1" dirty="0"/>
              <a:t>Subjects → Science → Biology, Chemistry, Physics</a:t>
            </a:r>
            <a:r>
              <a:rPr lang="en-US" dirty="0"/>
              <a:t>.</a:t>
            </a:r>
          </a:p>
          <a:p>
            <a:r>
              <a:rPr lang="en-US" b="1" dirty="0"/>
              <a:t>Step 5: Validate &amp; Adjust (15 min)</a:t>
            </a:r>
          </a:p>
          <a:p>
            <a:r>
              <a:rPr lang="en-US" dirty="0"/>
              <a:t>✅ </a:t>
            </a:r>
            <a:r>
              <a:rPr lang="en-US" b="1" dirty="0"/>
              <a:t>Instruction:</a:t>
            </a:r>
            <a:endParaRPr lang="en-US" dirty="0"/>
          </a:p>
          <a:p>
            <a:pPr>
              <a:buFont typeface="Arial" panose="020B0604020202020204" pitchFamily="34" charset="0"/>
              <a:buChar char="•"/>
            </a:pPr>
            <a:r>
              <a:rPr lang="en-US" dirty="0"/>
              <a:t>Ask yourself:</a:t>
            </a:r>
          </a:p>
          <a:p>
            <a:pPr marL="742950" lvl="1" indent="-285750">
              <a:buFont typeface="Arial" panose="020B0604020202020204" pitchFamily="34" charset="0"/>
              <a:buChar char="•"/>
            </a:pPr>
            <a:r>
              <a:rPr lang="en-US" dirty="0"/>
              <a:t>"Where would I find an </a:t>
            </a:r>
            <a:r>
              <a:rPr lang="en-US" b="1" dirty="0"/>
              <a:t>Intro to Biology</a:t>
            </a:r>
            <a:r>
              <a:rPr lang="en-US" dirty="0"/>
              <a:t> course?"</a:t>
            </a:r>
          </a:p>
          <a:p>
            <a:pPr marL="742950" lvl="1" indent="-285750">
              <a:buFont typeface="Arial" panose="020B0604020202020204" pitchFamily="34" charset="0"/>
              <a:buChar char="•"/>
            </a:pPr>
            <a:r>
              <a:rPr lang="en-US" dirty="0"/>
              <a:t>"How do I browse all </a:t>
            </a:r>
            <a:r>
              <a:rPr lang="en-US" b="1" dirty="0"/>
              <a:t>Certified Courses</a:t>
            </a:r>
            <a:r>
              <a:rPr lang="en-US" dirty="0"/>
              <a:t>?"</a:t>
            </a:r>
          </a:p>
          <a:p>
            <a:pPr>
              <a:buFont typeface="Arial" panose="020B0604020202020204" pitchFamily="34" charset="0"/>
              <a:buChar char="•"/>
            </a:pPr>
            <a:r>
              <a:rPr lang="en-US" dirty="0"/>
              <a:t>Adjust if anything is unclear or misplaced.</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13</a:t>
            </a:fld>
            <a:endParaRPr lang="fr-BE"/>
          </a:p>
        </p:txBody>
      </p:sp>
    </p:spTree>
    <p:extLst>
      <p:ext uri="{BB962C8B-B14F-4D97-AF65-F5344CB8AC3E}">
        <p14:creationId xmlns:p14="http://schemas.microsoft.com/office/powerpoint/2010/main" val="3165349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6258F-8BAA-B245-262E-A247F263D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47BC-0D9E-EC5B-A130-1EBE6EEB3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80D302-A2DB-2A36-3EF2-B9C2D796BB15}"/>
              </a:ext>
            </a:extLst>
          </p:cNvPr>
          <p:cNvSpPr>
            <a:spLocks noGrp="1"/>
          </p:cNvSpPr>
          <p:nvPr>
            <p:ph type="body" idx="1"/>
          </p:nvPr>
        </p:nvSpPr>
        <p:spPr/>
        <p:txBody>
          <a:bodyPr/>
          <a:lstStyle/>
          <a:p>
            <a:r>
              <a:rPr lang="en-US" b="1" dirty="0"/>
              <a:t>Step 1: Brainstorm Content (10 min)</a:t>
            </a:r>
          </a:p>
          <a:p>
            <a:r>
              <a:rPr lang="en-US" dirty="0"/>
              <a:t>🗒️ </a:t>
            </a:r>
            <a:r>
              <a:rPr lang="en-US" b="1" dirty="0"/>
              <a:t>Instruction:</a:t>
            </a:r>
            <a:endParaRPr lang="en-US" dirty="0"/>
          </a:p>
          <a:p>
            <a:pPr>
              <a:buFont typeface="Arial" panose="020B0604020202020204" pitchFamily="34" charset="0"/>
              <a:buChar char="•"/>
            </a:pPr>
            <a:r>
              <a:rPr lang="en-US" dirty="0"/>
              <a:t>Write </a:t>
            </a:r>
            <a:r>
              <a:rPr lang="en-US" b="1" dirty="0"/>
              <a:t>one topic per Post-it</a:t>
            </a:r>
            <a:r>
              <a:rPr lang="en-US" dirty="0"/>
              <a:t> (e.g., "Math," "Online Courses," "Teen Learning").</a:t>
            </a:r>
          </a:p>
          <a:p>
            <a:pPr>
              <a:buFont typeface="Arial" panose="020B0604020202020204" pitchFamily="34" charset="0"/>
              <a:buChar char="•"/>
            </a:pPr>
            <a:r>
              <a:rPr lang="en-US" dirty="0"/>
              <a:t>Think about subjects, formats, user needs, and types of content.</a:t>
            </a:r>
          </a:p>
          <a:p>
            <a:pPr>
              <a:buFont typeface="Arial" panose="020B0604020202020204" pitchFamily="34" charset="0"/>
              <a:buChar char="•"/>
            </a:pPr>
            <a:r>
              <a:rPr lang="en-US" dirty="0"/>
              <a:t>Stick them randomly on the board.</a:t>
            </a:r>
          </a:p>
          <a:p>
            <a:r>
              <a:rPr lang="en-US" b="1" dirty="0"/>
              <a:t>Step 2: Group Similar Ideas (15 min)</a:t>
            </a:r>
          </a:p>
          <a:p>
            <a:r>
              <a:rPr lang="en-US" dirty="0"/>
              <a:t>🗂️ </a:t>
            </a:r>
            <a:r>
              <a:rPr lang="en-US" b="1" dirty="0"/>
              <a:t>Instruction:</a:t>
            </a:r>
            <a:endParaRPr lang="en-US" dirty="0"/>
          </a:p>
          <a:p>
            <a:pPr>
              <a:buFont typeface="Arial" panose="020B0604020202020204" pitchFamily="34" charset="0"/>
              <a:buChar char="•"/>
            </a:pPr>
            <a:r>
              <a:rPr lang="en-US" dirty="0"/>
              <a:t>As a group, </a:t>
            </a:r>
            <a:r>
              <a:rPr lang="en-US" b="1" dirty="0"/>
              <a:t>organize similar Post-its into clusters</a:t>
            </a:r>
            <a:r>
              <a:rPr lang="en-US" dirty="0"/>
              <a:t>.</a:t>
            </a:r>
          </a:p>
          <a:p>
            <a:pPr>
              <a:buFont typeface="Arial" panose="020B0604020202020204" pitchFamily="34" charset="0"/>
              <a:buChar char="•"/>
            </a:pPr>
            <a:r>
              <a:rPr lang="en-US" dirty="0"/>
              <a:t>Look for patterns and common themes.</a:t>
            </a:r>
          </a:p>
          <a:p>
            <a:pPr>
              <a:buFont typeface="Arial" panose="020B0604020202020204" pitchFamily="34" charset="0"/>
              <a:buChar char="•"/>
            </a:pPr>
            <a:r>
              <a:rPr lang="en-US" dirty="0"/>
              <a:t>Don’t force a category yet—just group logically.</a:t>
            </a:r>
          </a:p>
          <a:p>
            <a:r>
              <a:rPr lang="en-US" b="1" dirty="0"/>
              <a:t>Step 3: Define Main Categories (15 min)</a:t>
            </a:r>
          </a:p>
          <a:p>
            <a:r>
              <a:rPr lang="en-US" dirty="0"/>
              <a:t>🔠 </a:t>
            </a:r>
            <a:r>
              <a:rPr lang="en-US" b="1" dirty="0"/>
              <a:t>Instruction:</a:t>
            </a:r>
            <a:endParaRPr lang="en-US" dirty="0"/>
          </a:p>
          <a:p>
            <a:pPr>
              <a:buFont typeface="Arial" panose="020B0604020202020204" pitchFamily="34" charset="0"/>
              <a:buChar char="•"/>
            </a:pPr>
            <a:r>
              <a:rPr lang="en-US" dirty="0"/>
              <a:t>Identify </a:t>
            </a:r>
            <a:r>
              <a:rPr lang="en-US" b="1" dirty="0"/>
              <a:t>4-6 broad categories</a:t>
            </a:r>
            <a:r>
              <a:rPr lang="en-US" dirty="0"/>
              <a:t> from your groups.</a:t>
            </a:r>
          </a:p>
          <a:p>
            <a:pPr>
              <a:buFont typeface="Arial" panose="020B0604020202020204" pitchFamily="34" charset="0"/>
              <a:buChar char="•"/>
            </a:pPr>
            <a:r>
              <a:rPr lang="en-US" dirty="0"/>
              <a:t>Write category names on new Post-its and place them at the top.</a:t>
            </a:r>
          </a:p>
          <a:p>
            <a:pPr>
              <a:buFont typeface="Arial" panose="020B0604020202020204" pitchFamily="34" charset="0"/>
              <a:buChar char="•"/>
            </a:pPr>
            <a:r>
              <a:rPr lang="en-US" dirty="0"/>
              <a:t>Example: </a:t>
            </a:r>
            <a:r>
              <a:rPr lang="en-US" i="1" dirty="0"/>
              <a:t>Subjects, Learning Levels, Formats, Certifications</a:t>
            </a:r>
            <a:r>
              <a:rPr lang="en-US" dirty="0"/>
              <a:t>.</a:t>
            </a:r>
          </a:p>
          <a:p>
            <a:r>
              <a:rPr lang="en-US" b="1" dirty="0"/>
              <a:t>Step 4: Refine Subcategories (15 min)</a:t>
            </a:r>
          </a:p>
          <a:p>
            <a:r>
              <a:rPr lang="en-US" dirty="0"/>
              <a:t>📌 </a:t>
            </a:r>
            <a:r>
              <a:rPr lang="en-US" b="1" dirty="0"/>
              <a:t>Instruction:</a:t>
            </a:r>
            <a:endParaRPr lang="en-US" dirty="0"/>
          </a:p>
          <a:p>
            <a:pPr>
              <a:buFont typeface="Arial" panose="020B0604020202020204" pitchFamily="34" charset="0"/>
              <a:buChar char="•"/>
            </a:pPr>
            <a:r>
              <a:rPr lang="en-US" dirty="0"/>
              <a:t>Place specific Post-its under the most relevant main category.</a:t>
            </a:r>
          </a:p>
          <a:p>
            <a:pPr>
              <a:buFont typeface="Arial" panose="020B0604020202020204" pitchFamily="34" charset="0"/>
              <a:buChar char="•"/>
            </a:pPr>
            <a:r>
              <a:rPr lang="en-US" dirty="0"/>
              <a:t>Merge, rename, or refine as needed.</a:t>
            </a:r>
          </a:p>
          <a:p>
            <a:pPr>
              <a:buFont typeface="Arial" panose="020B0604020202020204" pitchFamily="34" charset="0"/>
              <a:buChar char="•"/>
            </a:pPr>
            <a:r>
              <a:rPr lang="en-US" dirty="0"/>
              <a:t>Example: </a:t>
            </a:r>
            <a:r>
              <a:rPr lang="en-US" i="1" dirty="0"/>
              <a:t>Subjects → Science → Biology, Chemistry, Physics</a:t>
            </a:r>
            <a:r>
              <a:rPr lang="en-US" dirty="0"/>
              <a:t>.</a:t>
            </a:r>
          </a:p>
          <a:p>
            <a:r>
              <a:rPr lang="en-US" b="1" dirty="0"/>
              <a:t>Step 5: Validate &amp; Adjust (15 min)</a:t>
            </a:r>
          </a:p>
          <a:p>
            <a:r>
              <a:rPr lang="en-US" dirty="0"/>
              <a:t>✅ </a:t>
            </a:r>
            <a:r>
              <a:rPr lang="en-US" b="1" dirty="0"/>
              <a:t>Instruction:</a:t>
            </a:r>
            <a:endParaRPr lang="en-US" dirty="0"/>
          </a:p>
          <a:p>
            <a:pPr>
              <a:buFont typeface="Arial" panose="020B0604020202020204" pitchFamily="34" charset="0"/>
              <a:buChar char="•"/>
            </a:pPr>
            <a:r>
              <a:rPr lang="en-US" dirty="0"/>
              <a:t>Ask yourself:</a:t>
            </a:r>
          </a:p>
          <a:p>
            <a:pPr marL="742950" lvl="1" indent="-285750">
              <a:buFont typeface="Arial" panose="020B0604020202020204" pitchFamily="34" charset="0"/>
              <a:buChar char="•"/>
            </a:pPr>
            <a:r>
              <a:rPr lang="en-US" dirty="0"/>
              <a:t>"Where would I find an </a:t>
            </a:r>
            <a:r>
              <a:rPr lang="en-US" b="1" dirty="0"/>
              <a:t>Intro to Biology</a:t>
            </a:r>
            <a:r>
              <a:rPr lang="en-US" dirty="0"/>
              <a:t> course?"</a:t>
            </a:r>
          </a:p>
          <a:p>
            <a:pPr marL="742950" lvl="1" indent="-285750">
              <a:buFont typeface="Arial" panose="020B0604020202020204" pitchFamily="34" charset="0"/>
              <a:buChar char="•"/>
            </a:pPr>
            <a:r>
              <a:rPr lang="en-US" dirty="0"/>
              <a:t>"How do I browse all </a:t>
            </a:r>
            <a:r>
              <a:rPr lang="en-US" b="1" dirty="0"/>
              <a:t>Certified Courses</a:t>
            </a:r>
            <a:r>
              <a:rPr lang="en-US" dirty="0"/>
              <a:t>?"</a:t>
            </a:r>
          </a:p>
          <a:p>
            <a:pPr>
              <a:buFont typeface="Arial" panose="020B0604020202020204" pitchFamily="34" charset="0"/>
              <a:buChar char="•"/>
            </a:pPr>
            <a:r>
              <a:rPr lang="en-US" dirty="0"/>
              <a:t>Adjust if anything is unclear or misplaced.</a:t>
            </a:r>
          </a:p>
          <a:p>
            <a:endParaRPr lang="fr-BE" dirty="0"/>
          </a:p>
        </p:txBody>
      </p:sp>
      <p:sp>
        <p:nvSpPr>
          <p:cNvPr id="4" name="Slide Number Placeholder 3">
            <a:extLst>
              <a:ext uri="{FF2B5EF4-FFF2-40B4-BE49-F238E27FC236}">
                <a16:creationId xmlns:a16="http://schemas.microsoft.com/office/drawing/2014/main" id="{31D4B87F-DACB-4A04-FAC7-7368C9039CBA}"/>
              </a:ext>
            </a:extLst>
          </p:cNvPr>
          <p:cNvSpPr>
            <a:spLocks noGrp="1"/>
          </p:cNvSpPr>
          <p:nvPr>
            <p:ph type="sldNum" sz="quarter" idx="5"/>
          </p:nvPr>
        </p:nvSpPr>
        <p:spPr/>
        <p:txBody>
          <a:bodyPr/>
          <a:lstStyle/>
          <a:p>
            <a:fld id="{41209458-76B0-492C-AE3B-5216EDE26413}" type="slidenum">
              <a:rPr lang="fr-BE" smtClean="0"/>
              <a:t>14</a:t>
            </a:fld>
            <a:endParaRPr lang="fr-BE"/>
          </a:p>
        </p:txBody>
      </p:sp>
    </p:spTree>
    <p:extLst>
      <p:ext uri="{BB962C8B-B14F-4D97-AF65-F5344CB8AC3E}">
        <p14:creationId xmlns:p14="http://schemas.microsoft.com/office/powerpoint/2010/main" val="174962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3593-1CB7-2660-F95A-BD70081C00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0A0C1-EF0A-B3E0-5360-F79196FC8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C077E-0BE6-A6CA-FDF9-BFA743D21486}"/>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6AFFD37C-52E7-2BDB-5D83-A8DFFD688855}"/>
              </a:ext>
            </a:extLst>
          </p:cNvPr>
          <p:cNvSpPr>
            <a:spLocks noGrp="1"/>
          </p:cNvSpPr>
          <p:nvPr>
            <p:ph type="sldNum" sz="quarter" idx="5"/>
          </p:nvPr>
        </p:nvSpPr>
        <p:spPr/>
        <p:txBody>
          <a:bodyPr/>
          <a:lstStyle/>
          <a:p>
            <a:fld id="{41209458-76B0-492C-AE3B-5216EDE26413}" type="slidenum">
              <a:rPr lang="fr-BE" smtClean="0"/>
              <a:t>15</a:t>
            </a:fld>
            <a:endParaRPr lang="fr-BE"/>
          </a:p>
        </p:txBody>
      </p:sp>
    </p:spTree>
    <p:extLst>
      <p:ext uri="{BB962C8B-B14F-4D97-AF65-F5344CB8AC3E}">
        <p14:creationId xmlns:p14="http://schemas.microsoft.com/office/powerpoint/2010/main" val="398468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071BB-53CC-BF63-E1AA-6B30234DE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E6275-3E26-662B-4806-D1CAE01A9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5E95B-AAB4-80AB-470C-9605D67CF1CB}"/>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4DF48AD8-0F35-13C0-1356-04CAEEAF3110}"/>
              </a:ext>
            </a:extLst>
          </p:cNvPr>
          <p:cNvSpPr>
            <a:spLocks noGrp="1"/>
          </p:cNvSpPr>
          <p:nvPr>
            <p:ph type="sldNum" sz="quarter" idx="5"/>
          </p:nvPr>
        </p:nvSpPr>
        <p:spPr/>
        <p:txBody>
          <a:bodyPr/>
          <a:lstStyle/>
          <a:p>
            <a:fld id="{41209458-76B0-492C-AE3B-5216EDE26413}" type="slidenum">
              <a:rPr lang="fr-BE" smtClean="0"/>
              <a:t>16</a:t>
            </a:fld>
            <a:endParaRPr lang="fr-BE"/>
          </a:p>
        </p:txBody>
      </p:sp>
    </p:spTree>
    <p:extLst>
      <p:ext uri="{BB962C8B-B14F-4D97-AF65-F5344CB8AC3E}">
        <p14:creationId xmlns:p14="http://schemas.microsoft.com/office/powerpoint/2010/main" val="407266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28</a:t>
            </a:fld>
            <a:endParaRPr lang="fr-BE"/>
          </a:p>
        </p:txBody>
      </p:sp>
    </p:spTree>
    <p:extLst>
      <p:ext uri="{BB962C8B-B14F-4D97-AF65-F5344CB8AC3E}">
        <p14:creationId xmlns:p14="http://schemas.microsoft.com/office/powerpoint/2010/main" val="3181855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377671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283606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780524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2188863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2051359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3657917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73055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179131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endParaRPr lang="hr-HR" dirty="0"/>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3374390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endParaRPr lang="hr-HR" dirty="0"/>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r>
              <a:rPr lang="hr-HR"/>
              <a:t>Kliknite da biste uredili matrice</a:t>
            </a:r>
          </a:p>
        </p:txBody>
      </p:sp>
    </p:spTree>
    <p:extLst>
      <p:ext uri="{BB962C8B-B14F-4D97-AF65-F5344CB8AC3E}">
        <p14:creationId xmlns:p14="http://schemas.microsoft.com/office/powerpoint/2010/main" val="1685858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4911BAC4-6BC8-78C9-C3A0-3B8193B50B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3715298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ilagođeni izgled">
    <p:spTree>
      <p:nvGrpSpPr>
        <p:cNvPr id="1" name=""/>
        <p:cNvGrpSpPr/>
        <p:nvPr/>
      </p:nvGrpSpPr>
      <p:grpSpPr>
        <a:xfrm>
          <a:off x="0" y="0"/>
          <a:ext cx="0" cy="0"/>
          <a:chOff x="0" y="0"/>
          <a:chExt cx="0" cy="0"/>
        </a:xfrm>
      </p:grpSpPr>
      <p:pic>
        <p:nvPicPr>
          <p:cNvPr id="7" name="Slika 6" descr="Slika na kojoj se prikazuje crta, snimka zaslona, dijagram, dizajn&#10;&#10;Sadržaj generiran umjetnom inteligencijom može biti netočan.">
            <a:extLst>
              <a:ext uri="{FF2B5EF4-FFF2-40B4-BE49-F238E27FC236}">
                <a16:creationId xmlns:a16="http://schemas.microsoft.com/office/drawing/2014/main" id="{C0FCACAC-BB9E-0632-BD17-545E78065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9737123B-701A-537A-EC45-AA46D9298AFE}"/>
              </a:ext>
            </a:extLst>
          </p:cNvPr>
          <p:cNvSpPr>
            <a:spLocks noGrp="1"/>
          </p:cNvSpPr>
          <p:nvPr>
            <p:ph type="title" hasCustomPrompt="1"/>
          </p:nvPr>
        </p:nvSpPr>
        <p:spPr>
          <a:xfrm>
            <a:off x="838200" y="365125"/>
            <a:ext cx="8495581" cy="1325563"/>
          </a:xfrm>
        </p:spPr>
        <p:txBody>
          <a:bodyPr/>
          <a:lstStyle>
            <a:lvl1pPr>
              <a:defRPr/>
            </a:lvl1pPr>
          </a:lstStyle>
          <a:p>
            <a:r>
              <a:rPr lang="hr-HR" dirty="0"/>
              <a:t>SUMMARY</a:t>
            </a:r>
          </a:p>
        </p:txBody>
      </p:sp>
    </p:spTree>
    <p:extLst>
      <p:ext uri="{BB962C8B-B14F-4D97-AF65-F5344CB8AC3E}">
        <p14:creationId xmlns:p14="http://schemas.microsoft.com/office/powerpoint/2010/main" val="235368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7" name="Slika 6" descr="Slika na kojoj se prikazuje crta, snimka zaslona, dizajn&#10;&#10;Opis je automatski generiran">
            <a:extLst>
              <a:ext uri="{FF2B5EF4-FFF2-40B4-BE49-F238E27FC236}">
                <a16:creationId xmlns:a16="http://schemas.microsoft.com/office/drawing/2014/main" id="{E1102532-B18A-F116-ED3D-C3E4F6576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endParaRPr lang="hr-HR" dirty="0"/>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4282873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1_Dva sadržaja">
    <p:spTree>
      <p:nvGrpSpPr>
        <p:cNvPr id="1" name=""/>
        <p:cNvGrpSpPr/>
        <p:nvPr/>
      </p:nvGrpSpPr>
      <p:grpSpPr>
        <a:xfrm>
          <a:off x="0" y="0"/>
          <a:ext cx="0" cy="0"/>
          <a:chOff x="0" y="0"/>
          <a:chExt cx="0" cy="0"/>
        </a:xfrm>
      </p:grpSpPr>
      <p:pic>
        <p:nvPicPr>
          <p:cNvPr id="5" name="Slika 4" descr="Slika na kojoj se prikazuje crta, snimka zaslona, dizajn&#10;&#10;Opis je automatski generiran">
            <a:extLst>
              <a:ext uri="{FF2B5EF4-FFF2-40B4-BE49-F238E27FC236}">
                <a16:creationId xmlns:a16="http://schemas.microsoft.com/office/drawing/2014/main" id="{5FF10651-A88B-132B-AE77-005E725B1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endParaRPr lang="hr-HR" dirty="0"/>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r>
              <a:rPr lang="hr-HR"/>
              <a:t>Kliknite da biste uredili matrice</a:t>
            </a:r>
          </a:p>
        </p:txBody>
      </p:sp>
    </p:spTree>
    <p:extLst>
      <p:ext uri="{BB962C8B-B14F-4D97-AF65-F5344CB8AC3E}">
        <p14:creationId xmlns:p14="http://schemas.microsoft.com/office/powerpoint/2010/main" val="3466040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2648991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CB812-466D-4794-98ED-2B61D5FC86D9}" type="datetimeFigureOut">
              <a:rPr lang="hr-HR" smtClean="0"/>
              <a:t>9.10.2025.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DC921-C08B-4EC6-B9C2-DAB6EA6F4A87}" type="slidenum">
              <a:rPr lang="hr-HR" smtClean="0"/>
              <a:t>‹#›</a:t>
            </a:fld>
            <a:endParaRPr lang="hr-HR"/>
          </a:p>
        </p:txBody>
      </p:sp>
    </p:spTree>
    <p:extLst>
      <p:ext uri="{BB962C8B-B14F-4D97-AF65-F5344CB8AC3E}">
        <p14:creationId xmlns:p14="http://schemas.microsoft.com/office/powerpoint/2010/main" val="2242980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pixabay.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tomazlaven.se/ordsprak-visdomsord-och-citat-om-live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nalytics.google.com/analytics/web/?utm_source=demoaccount&amp;utm_medium=demoaccount&amp;utm_campaign=demoaccount#/a54516992p213025502/reports/intelligenthome"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uxengineer.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uxengine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267373F0-9FE3-4380-5152-72355A18901F}"/>
              </a:ext>
            </a:extLst>
          </p:cNvPr>
          <p:cNvSpPr>
            <a:spLocks noGrp="1"/>
          </p:cNvSpPr>
          <p:nvPr>
            <p:ph type="ctrTitle"/>
          </p:nvPr>
        </p:nvSpPr>
        <p:spPr/>
        <p:txBody>
          <a:bodyPr>
            <a:normAutofit/>
          </a:bodyPr>
          <a:lstStyle/>
          <a:p>
            <a:r>
              <a:rPr lang="hr-HR" dirty="0"/>
              <a:t>Overview of </a:t>
            </a:r>
            <a:br>
              <a:rPr lang="fr-BE" dirty="0"/>
            </a:br>
            <a:r>
              <a:rPr lang="fr-FR" b="1" dirty="0"/>
              <a:t>UX</a:t>
            </a:r>
            <a:r>
              <a:rPr lang="hr-HR" b="1" dirty="0"/>
              <a:t> </a:t>
            </a:r>
            <a:r>
              <a:rPr lang="fr-FR" b="1" dirty="0"/>
              <a:t>– UI design</a:t>
            </a:r>
            <a:endParaRPr lang="hr-HR" b="1" dirty="0"/>
          </a:p>
        </p:txBody>
      </p:sp>
      <p:sp>
        <p:nvSpPr>
          <p:cNvPr id="3" name="Podnaslov 2">
            <a:extLst>
              <a:ext uri="{FF2B5EF4-FFF2-40B4-BE49-F238E27FC236}">
                <a16:creationId xmlns:a16="http://schemas.microsoft.com/office/drawing/2014/main" id="{E0293A7D-C3ED-1A90-6AA4-FF35F914F01F}"/>
              </a:ext>
            </a:extLst>
          </p:cNvPr>
          <p:cNvSpPr>
            <a:spLocks noGrp="1"/>
          </p:cNvSpPr>
          <p:nvPr>
            <p:ph type="subTitle" idx="1"/>
          </p:nvPr>
        </p:nvSpPr>
        <p:spPr/>
        <p:txBody>
          <a:bodyPr/>
          <a:lstStyle/>
          <a:p>
            <a:endParaRPr lang="hr-HR"/>
          </a:p>
        </p:txBody>
      </p:sp>
    </p:spTree>
    <p:extLst>
      <p:ext uri="{BB962C8B-B14F-4D97-AF65-F5344CB8AC3E}">
        <p14:creationId xmlns:p14="http://schemas.microsoft.com/office/powerpoint/2010/main" val="1127304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EC674-0A31-894A-E5AD-AAD3CFFBB3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F2A01-5EEC-3F4D-3BEE-3427AFBABDF7}"/>
              </a:ext>
            </a:extLst>
          </p:cNvPr>
          <p:cNvSpPr>
            <a:spLocks noGrp="1"/>
          </p:cNvSpPr>
          <p:nvPr>
            <p:ph type="title"/>
          </p:nvPr>
        </p:nvSpPr>
        <p:spPr/>
        <p:txBody>
          <a:bodyPr>
            <a:normAutofit/>
          </a:bodyPr>
          <a:lstStyle/>
          <a:p>
            <a:r>
              <a:rPr lang="fr-BE" dirty="0"/>
              <a:t>Example of an </a:t>
            </a:r>
            <a:r>
              <a:rPr lang="fr-BE" dirty="0" err="1"/>
              <a:t>exercise</a:t>
            </a:r>
            <a:r>
              <a:rPr lang="fr-BE" dirty="0"/>
              <a:t> – 2</a:t>
            </a:r>
            <a:br>
              <a:rPr lang="fr-BE" dirty="0"/>
            </a:br>
            <a:r>
              <a:rPr lang="en-US" sz="2800" i="1" dirty="0">
                <a:latin typeface="Bahnschrift"/>
              </a:rPr>
              <a:t>01. Guidance / Readability</a:t>
            </a:r>
            <a:endParaRPr lang="fr-BE" i="1" dirty="0"/>
          </a:p>
        </p:txBody>
      </p:sp>
      <p:pic>
        <p:nvPicPr>
          <p:cNvPr id="5" name="Picture 2" descr="Main, Écrivez, Stylo, Carnet, Journal">
            <a:extLst>
              <a:ext uri="{FF2B5EF4-FFF2-40B4-BE49-F238E27FC236}">
                <a16:creationId xmlns:a16="http://schemas.microsoft.com/office/drawing/2014/main" id="{9DB45F1F-2BAB-DA41-6338-320FFB69E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11732"/>
            <a:ext cx="4076700" cy="2716542"/>
          </a:xfrm>
          <a:prstGeom prst="rect">
            <a:avLst/>
          </a:prstGeom>
          <a:noFill/>
          <a:extLst>
            <a:ext uri="{909E8E84-426E-40DD-AFC4-6F175D3DCCD1}">
              <a14:hiddenFill xmlns:a14="http://schemas.microsoft.com/office/drawing/2010/main">
                <a:solidFill>
                  <a:srgbClr val="FFFFFF"/>
                </a:solidFill>
              </a14:hiddenFill>
            </a:ext>
          </a:extLst>
        </p:spPr>
      </p:pic>
      <p:sp>
        <p:nvSpPr>
          <p:cNvPr id="7" name="Is the user assisted in how to use the interface Is information of the same nature grouped together Does the interface provide regular feedback to users Are the affordances clear and visible Are the available actions clearly visible If needed does the use">
            <a:extLst>
              <a:ext uri="{FF2B5EF4-FFF2-40B4-BE49-F238E27FC236}">
                <a16:creationId xmlns:a16="http://schemas.microsoft.com/office/drawing/2014/main" id="{BA25D4F9-5AB7-3A35-508A-70BF7B839419}"/>
              </a:ext>
            </a:extLst>
          </p:cNvPr>
          <p:cNvSpPr/>
          <p:nvPr/>
        </p:nvSpPr>
        <p:spPr>
          <a:xfrm>
            <a:off x="881362" y="2063481"/>
            <a:ext cx="5887738" cy="3701020"/>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554"/>
              </a:lnSpc>
            </a:pPr>
            <a:r>
              <a:rPr lang="en-US" sz="1800" b="1" dirty="0">
                <a:latin typeface="Bahnschrift SemiLight" panose="020B0502040204020203" pitchFamily="34" charset="0"/>
                <a:ea typeface="Satoshi Regular"/>
                <a:cs typeface="Satoshi Regular" pitchFamily="34" charset="-120"/>
              </a:rPr>
              <a:t>Choose a web interface and assess it. </a:t>
            </a:r>
          </a:p>
          <a:p>
            <a:pPr>
              <a:lnSpc>
                <a:spcPts val="2554"/>
              </a:lnSpc>
            </a:pPr>
            <a:r>
              <a:rPr lang="en-US" sz="1800" b="1" dirty="0">
                <a:latin typeface="Bahnschrift SemiLight" panose="020B0502040204020203" pitchFamily="34" charset="0"/>
                <a:ea typeface="Satoshi Regular"/>
                <a:cs typeface="Satoshi Regular" pitchFamily="34" charset="-120"/>
              </a:rPr>
              <a:t>You can use capian.co as audit tool.</a:t>
            </a:r>
            <a:endParaRPr lang="en-US" sz="1800" dirty="0">
              <a:latin typeface="Bahnschrift SemiLight" panose="020B0502040204020203" pitchFamily="34" charset="0"/>
              <a:ea typeface="Satoshi Regular"/>
              <a:cs typeface="Satoshi Regular" pitchFamily="34" charset="-120"/>
            </a:endParaRPr>
          </a:p>
          <a:p>
            <a:pPr marL="285750" indent="-285750">
              <a:lnSpc>
                <a:spcPts val="2554"/>
              </a:lnSpc>
              <a:buFont typeface="Calibri"/>
              <a:buChar char="-"/>
            </a:pPr>
            <a:endParaRPr lang="en-US" sz="1800" dirty="0">
              <a:latin typeface="Bahnschrift SemiLight" panose="020B0502040204020203" pitchFamily="34" charset="0"/>
              <a:ea typeface="Satoshi Regular"/>
              <a:cs typeface="Satoshi Regular" pitchFamily="34" charset="-120"/>
            </a:endParaRP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Is the user assisted in how to use the interface?</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Is information of the same nature grouped together? </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Does the interface provide regular feedback to users?</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Are the affordances clear and visible? </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Are the available actions clearly visible?</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If needed, does the user have access to help? </a:t>
            </a:r>
            <a:endParaRPr lang="en-US" sz="1800" dirty="0">
              <a:latin typeface="Bahnschrift SemiLight" panose="020B0502040204020203" pitchFamily="34" charset="0"/>
              <a:ea typeface="Satoshi Regular"/>
            </a:endParaRPr>
          </a:p>
        </p:txBody>
      </p:sp>
      <p:sp>
        <p:nvSpPr>
          <p:cNvPr id="8" name="ZoneTexte 3">
            <a:extLst>
              <a:ext uri="{FF2B5EF4-FFF2-40B4-BE49-F238E27FC236}">
                <a16:creationId xmlns:a16="http://schemas.microsoft.com/office/drawing/2014/main" id="{1F46BEF1-543C-4557-67ED-43373E074EB1}"/>
              </a:ext>
            </a:extLst>
          </p:cNvPr>
          <p:cNvSpPr txBox="1"/>
          <p:nvPr/>
        </p:nvSpPr>
        <p:spPr>
          <a:xfrm>
            <a:off x="8966200" y="5169388"/>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http://pixabay.com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51055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EB1D4-B6B3-F27D-8B90-8A8954B0C904}"/>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9ADB6105-0705-DC99-4D29-E93E74EB599D}"/>
              </a:ext>
            </a:extLst>
          </p:cNvPr>
          <p:cNvSpPr>
            <a:spLocks noGrp="1"/>
          </p:cNvSpPr>
          <p:nvPr>
            <p:ph type="title"/>
          </p:nvPr>
        </p:nvSpPr>
        <p:spPr/>
        <p:txBody>
          <a:bodyPr/>
          <a:lstStyle/>
          <a:p>
            <a:pPr>
              <a:lnSpc>
                <a:spcPct val="107000"/>
              </a:lnSpc>
              <a:spcAft>
                <a:spcPts val="800"/>
              </a:spcAft>
            </a:pPr>
            <a:r>
              <a:rPr lang="hr-HR" b="1" dirty="0"/>
              <a:t>Information Architecture</a:t>
            </a:r>
            <a:endParaRPr lang="fr-BE" b="1" dirty="0">
              <a:latin typeface="Bahnschrift SemiLight" panose="020B0502040204020203" pitchFamily="34" charset="0"/>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C98B11E2-2279-3650-3026-367F708D6723}"/>
              </a:ext>
            </a:extLst>
          </p:cNvPr>
          <p:cNvSpPr>
            <a:spLocks noGrp="1"/>
          </p:cNvSpPr>
          <p:nvPr>
            <p:ph idx="1"/>
          </p:nvPr>
        </p:nvSpPr>
        <p:spPr>
          <a:xfrm>
            <a:off x="838200" y="1825625"/>
            <a:ext cx="10515600" cy="4667250"/>
          </a:xfrm>
        </p:spPr>
        <p:txBody>
          <a:bodyPr>
            <a:normAutofit fontScale="32500" lnSpcReduction="20000"/>
          </a:bodyPr>
          <a:lstStyle/>
          <a:p>
            <a:pPr marL="0" indent="0">
              <a:buNone/>
            </a:pPr>
            <a:r>
              <a:rPr lang="hr-HR" sz="9600" dirty="0"/>
              <a:t>Objectives –</a:t>
            </a:r>
            <a:r>
              <a:rPr lang="fr-BE" sz="9600" dirty="0"/>
              <a:t> E</a:t>
            </a:r>
            <a:r>
              <a:rPr lang="en-US" sz="9600" dirty="0" err="1"/>
              <a:t>xplore</a:t>
            </a:r>
            <a:r>
              <a:rPr lang="en-US" sz="9600" dirty="0"/>
              <a:t> the fundamentals of Information Architecture (IA)— the practice of </a:t>
            </a:r>
            <a:r>
              <a:rPr lang="en-US" sz="9600" dirty="0">
                <a:highlight>
                  <a:srgbClr val="FFFF00"/>
                </a:highlight>
              </a:rPr>
              <a:t>organizing</a:t>
            </a:r>
            <a:r>
              <a:rPr lang="en-US" sz="9600" dirty="0"/>
              <a:t>, </a:t>
            </a:r>
            <a:r>
              <a:rPr lang="en-US" sz="9600" dirty="0">
                <a:highlight>
                  <a:srgbClr val="FFFF00"/>
                </a:highlight>
              </a:rPr>
              <a:t>structuring</a:t>
            </a:r>
            <a:r>
              <a:rPr lang="en-US" sz="9600" dirty="0"/>
              <a:t>, and </a:t>
            </a:r>
            <a:r>
              <a:rPr lang="en-US" sz="9600" dirty="0">
                <a:highlight>
                  <a:srgbClr val="FFFF00"/>
                </a:highlight>
              </a:rPr>
              <a:t>labeling</a:t>
            </a:r>
            <a:r>
              <a:rPr lang="en-US" sz="9600" dirty="0"/>
              <a:t> content in a clear and </a:t>
            </a:r>
            <a:r>
              <a:rPr lang="en-US" sz="9600" dirty="0">
                <a:highlight>
                  <a:srgbClr val="FFFF00"/>
                </a:highlight>
              </a:rPr>
              <a:t>meaningful</a:t>
            </a:r>
            <a:r>
              <a:rPr lang="en-US" sz="9600" dirty="0"/>
              <a:t> way.</a:t>
            </a:r>
          </a:p>
          <a:p>
            <a:pPr marL="0" indent="0">
              <a:buNone/>
            </a:pPr>
            <a:br>
              <a:rPr lang="en-US" sz="4400" dirty="0"/>
            </a:br>
            <a:r>
              <a:rPr lang="en-US" sz="7200" dirty="0"/>
              <a:t>Key IA elements :</a:t>
            </a:r>
          </a:p>
          <a:p>
            <a:r>
              <a:rPr lang="en-US" sz="7200" dirty="0"/>
              <a:t>User flows and task paths</a:t>
            </a:r>
          </a:p>
          <a:p>
            <a:r>
              <a:rPr lang="en-US" sz="7200" dirty="0"/>
              <a:t>Sitemaps and navigation menus</a:t>
            </a:r>
          </a:p>
          <a:p>
            <a:r>
              <a:rPr lang="en-US" sz="7200" dirty="0"/>
              <a:t>Content hierarchy and categorization</a:t>
            </a:r>
          </a:p>
          <a:p>
            <a:r>
              <a:rPr lang="en-US" sz="7200" dirty="0"/>
              <a:t>Labeling systems and taxonomy</a:t>
            </a:r>
          </a:p>
          <a:p>
            <a:endParaRPr lang="en-US" sz="7200" dirty="0"/>
          </a:p>
          <a:p>
            <a:r>
              <a:rPr lang="en-US" sz="9600" dirty="0"/>
              <a:t>A solid IA </a:t>
            </a:r>
            <a:r>
              <a:rPr lang="en-US" sz="9600" b="1" dirty="0"/>
              <a:t>improves</a:t>
            </a:r>
            <a:r>
              <a:rPr lang="en-US" sz="9600" dirty="0"/>
              <a:t> usability, </a:t>
            </a:r>
            <a:r>
              <a:rPr lang="en-US" sz="9600" b="1" dirty="0"/>
              <a:t>reduces</a:t>
            </a:r>
            <a:r>
              <a:rPr lang="en-US" sz="9600" dirty="0"/>
              <a:t> user frustration, and </a:t>
            </a:r>
            <a:r>
              <a:rPr lang="en-US" sz="9600" b="1" dirty="0"/>
              <a:t>enhances</a:t>
            </a:r>
            <a:r>
              <a:rPr lang="en-US" sz="9600" dirty="0"/>
              <a:t> the overall experience by making digital products easier to understand and navigate.</a:t>
            </a:r>
          </a:p>
          <a:p>
            <a:endParaRPr lang="en-US" sz="9600" dirty="0"/>
          </a:p>
          <a:p>
            <a:pPr marL="342900" indent="-342900"/>
            <a:endParaRPr lang="en-US" sz="4400" dirty="0"/>
          </a:p>
        </p:txBody>
      </p:sp>
    </p:spTree>
    <p:extLst>
      <p:ext uri="{BB962C8B-B14F-4D97-AF65-F5344CB8AC3E}">
        <p14:creationId xmlns:p14="http://schemas.microsoft.com/office/powerpoint/2010/main" val="217604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9CFC-F4FF-01E0-DBFA-5763A2EE7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8E6FB5-3C23-B115-EB09-B2A305C5C3CD}"/>
              </a:ext>
            </a:extLst>
          </p:cNvPr>
          <p:cNvSpPr>
            <a:spLocks noGrp="1"/>
          </p:cNvSpPr>
          <p:nvPr>
            <p:ph type="title"/>
          </p:nvPr>
        </p:nvSpPr>
        <p:spPr/>
        <p:txBody>
          <a:bodyPr anchor="ctr">
            <a:normAutofit/>
          </a:bodyPr>
          <a:lstStyle/>
          <a:p>
            <a:r>
              <a:rPr lang="fr-BE" dirty="0"/>
              <a:t>Example of an </a:t>
            </a:r>
            <a:r>
              <a:rPr lang="fr-BE" dirty="0" err="1"/>
              <a:t>exercise</a:t>
            </a:r>
            <a:r>
              <a:rPr lang="fr-BE" dirty="0"/>
              <a:t> – </a:t>
            </a:r>
            <a:r>
              <a:rPr lang="fr-BE" dirty="0" err="1"/>
              <a:t>Step</a:t>
            </a:r>
            <a:r>
              <a:rPr lang="fr-BE" dirty="0"/>
              <a:t> by </a:t>
            </a:r>
            <a:r>
              <a:rPr lang="fr-BE" dirty="0" err="1"/>
              <a:t>step</a:t>
            </a:r>
            <a:br>
              <a:rPr lang="fr-BE" dirty="0"/>
            </a:br>
            <a:r>
              <a:rPr lang="fr-BE" sz="2800" i="1" dirty="0" err="1"/>
              <a:t>Taxonomy</a:t>
            </a:r>
            <a:r>
              <a:rPr lang="fr-BE" sz="2800" i="1" dirty="0"/>
              <a:t> &amp; Classification </a:t>
            </a:r>
            <a:endParaRPr lang="fr-BE" dirty="0"/>
          </a:p>
        </p:txBody>
      </p:sp>
      <p:sp>
        <p:nvSpPr>
          <p:cNvPr id="4" name="Content Placeholder 3">
            <a:extLst>
              <a:ext uri="{FF2B5EF4-FFF2-40B4-BE49-F238E27FC236}">
                <a16:creationId xmlns:a16="http://schemas.microsoft.com/office/drawing/2014/main" id="{60375EF2-BDD6-AE7F-7EF9-C0FA39C4EA2E}"/>
              </a:ext>
            </a:extLst>
          </p:cNvPr>
          <p:cNvSpPr>
            <a:spLocks noGrp="1"/>
          </p:cNvSpPr>
          <p:nvPr>
            <p:ph idx="1"/>
          </p:nvPr>
        </p:nvSpPr>
        <p:spPr>
          <a:xfrm>
            <a:off x="838200" y="1825625"/>
            <a:ext cx="5114731" cy="4351338"/>
          </a:xfrm>
        </p:spPr>
        <p:txBody>
          <a:bodyPr>
            <a:normAutofit/>
          </a:bodyPr>
          <a:lstStyle/>
          <a:p>
            <a:r>
              <a:rPr lang="en-US" dirty="0"/>
              <a:t>Let’s create a </a:t>
            </a:r>
            <a:r>
              <a:rPr lang="en-US" dirty="0">
                <a:highlight>
                  <a:srgbClr val="FFFF00"/>
                </a:highlight>
              </a:rPr>
              <a:t>taxonomy</a:t>
            </a:r>
            <a:r>
              <a:rPr lang="en-US" dirty="0"/>
              <a:t> for a DIY service included in the website of a store using the </a:t>
            </a:r>
            <a:r>
              <a:rPr lang="en-US" b="1" dirty="0">
                <a:highlight>
                  <a:srgbClr val="FFFF00"/>
                </a:highlight>
              </a:rPr>
              <a:t>Post-it method</a:t>
            </a:r>
            <a:r>
              <a:rPr lang="en-US" dirty="0"/>
              <a:t>. </a:t>
            </a:r>
          </a:p>
          <a:p>
            <a:r>
              <a:rPr lang="en-US" dirty="0"/>
              <a:t>The goal is to define clear categories and subcategories to help users navigate the site easily.</a:t>
            </a:r>
            <a:endParaRPr lang="fr-BE" dirty="0"/>
          </a:p>
        </p:txBody>
      </p:sp>
      <p:pic>
        <p:nvPicPr>
          <p:cNvPr id="9218" name="Picture 2" descr="Colorful Sticky Notes Uplifting Motivational Words Stock Photo 28630645 |  Shutterstock">
            <a:extLst>
              <a:ext uri="{FF2B5EF4-FFF2-40B4-BE49-F238E27FC236}">
                <a16:creationId xmlns:a16="http://schemas.microsoft.com/office/drawing/2014/main" id="{6B00C679-C469-0244-4598-10C8D5EDCE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504"/>
          <a:stretch/>
        </p:blipFill>
        <p:spPr bwMode="auto">
          <a:xfrm>
            <a:off x="6172200" y="2577239"/>
            <a:ext cx="5181600" cy="3403783"/>
          </a:xfrm>
          <a:prstGeom prst="rect">
            <a:avLst/>
          </a:prstGeom>
          <a:solidFill>
            <a:srgbClr val="FFFFFF"/>
          </a:solidFill>
        </p:spPr>
      </p:pic>
      <p:sp>
        <p:nvSpPr>
          <p:cNvPr id="3" name="TextBox 2">
            <a:extLst>
              <a:ext uri="{FF2B5EF4-FFF2-40B4-BE49-F238E27FC236}">
                <a16:creationId xmlns:a16="http://schemas.microsoft.com/office/drawing/2014/main" id="{C1CF42AD-DAE6-113B-4547-3E19A98B3F9E}"/>
              </a:ext>
            </a:extLst>
          </p:cNvPr>
          <p:cNvSpPr txBox="1"/>
          <p:nvPr/>
        </p:nvSpPr>
        <p:spPr>
          <a:xfrm>
            <a:off x="6096000" y="5981022"/>
            <a:ext cx="5573962" cy="461665"/>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https://www.tomazlaven.se/ordsprak-visdomsord-och-citat-om-livet/</a:t>
            </a:r>
            <a:endParaRPr lang="fr-BE" sz="1200" dirty="0">
              <a:latin typeface="Bahnschrift SemiLight" panose="020B0502040204020203" pitchFamily="34" charset="0"/>
            </a:endParaRPr>
          </a:p>
          <a:p>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2134615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5EA7F-FBE5-0095-30B9-035EF800E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343B5-04D2-DF1A-C099-05D28D507C43}"/>
              </a:ext>
            </a:extLst>
          </p:cNvPr>
          <p:cNvSpPr>
            <a:spLocks noGrp="1"/>
          </p:cNvSpPr>
          <p:nvPr>
            <p:ph type="title"/>
          </p:nvPr>
        </p:nvSpPr>
        <p:spPr/>
        <p:txBody>
          <a:bodyPr anchor="ctr">
            <a:normAutofit/>
          </a:bodyPr>
          <a:lstStyle/>
          <a:p>
            <a:r>
              <a:rPr lang="fr-BE" dirty="0"/>
              <a:t>Example of an </a:t>
            </a:r>
            <a:r>
              <a:rPr lang="fr-BE" dirty="0" err="1"/>
              <a:t>exercise</a:t>
            </a:r>
            <a:r>
              <a:rPr lang="fr-BE" dirty="0"/>
              <a:t> – </a:t>
            </a:r>
            <a:r>
              <a:rPr lang="fr-BE" dirty="0" err="1"/>
              <a:t>Step</a:t>
            </a:r>
            <a:r>
              <a:rPr lang="fr-BE" dirty="0"/>
              <a:t> by </a:t>
            </a:r>
            <a:r>
              <a:rPr lang="fr-BE" dirty="0" err="1"/>
              <a:t>step</a:t>
            </a:r>
            <a:br>
              <a:rPr lang="fr-BE" dirty="0"/>
            </a:br>
            <a:r>
              <a:rPr lang="fr-BE" sz="2800" i="1" dirty="0" err="1"/>
              <a:t>Taxonomy</a:t>
            </a:r>
            <a:r>
              <a:rPr lang="fr-BE" sz="2800" i="1" dirty="0"/>
              <a:t> &amp; Classification </a:t>
            </a:r>
            <a:endParaRPr lang="fr-BE" i="1" dirty="0"/>
          </a:p>
        </p:txBody>
      </p:sp>
      <p:sp>
        <p:nvSpPr>
          <p:cNvPr id="4" name="Content Placeholder 3">
            <a:extLst>
              <a:ext uri="{FF2B5EF4-FFF2-40B4-BE49-F238E27FC236}">
                <a16:creationId xmlns:a16="http://schemas.microsoft.com/office/drawing/2014/main" id="{C3413AC3-355E-6EF5-94FF-B74493708DF8}"/>
              </a:ext>
            </a:extLst>
          </p:cNvPr>
          <p:cNvSpPr>
            <a:spLocks noGrp="1"/>
          </p:cNvSpPr>
          <p:nvPr>
            <p:ph idx="1"/>
          </p:nvPr>
        </p:nvSpPr>
        <p:spPr>
          <a:xfrm>
            <a:off x="838200" y="1825625"/>
            <a:ext cx="8887691" cy="4351338"/>
          </a:xfrm>
        </p:spPr>
        <p:txBody>
          <a:bodyPr>
            <a:normAutofit/>
          </a:bodyPr>
          <a:lstStyle/>
          <a:p>
            <a:r>
              <a:rPr lang="en-US" b="1" dirty="0"/>
              <a:t>Brainstorm Content </a:t>
            </a:r>
          </a:p>
          <a:p>
            <a:r>
              <a:rPr lang="en-US" dirty="0"/>
              <a:t>Instruction:</a:t>
            </a:r>
          </a:p>
          <a:p>
            <a:pPr lvl="1"/>
            <a:r>
              <a:rPr lang="en-US" dirty="0"/>
              <a:t>Write one topic per Post-it (e.g., “Material“, “Workshops“, “Videos").</a:t>
            </a:r>
          </a:p>
          <a:p>
            <a:pPr lvl="1"/>
            <a:r>
              <a:rPr lang="en-US" dirty="0"/>
              <a:t>Think about subjects, formats, user needs, and types of content.</a:t>
            </a:r>
          </a:p>
          <a:p>
            <a:pPr lvl="1"/>
            <a:r>
              <a:rPr lang="en-US" dirty="0"/>
              <a:t>Stick them randomly on the board.</a:t>
            </a:r>
          </a:p>
          <a:p>
            <a:endParaRPr lang="fr-BE" dirty="0"/>
          </a:p>
        </p:txBody>
      </p:sp>
    </p:spTree>
    <p:extLst>
      <p:ext uri="{BB962C8B-B14F-4D97-AF65-F5344CB8AC3E}">
        <p14:creationId xmlns:p14="http://schemas.microsoft.com/office/powerpoint/2010/main" val="897759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59884-5AF8-A16D-D4C7-11E34218A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96B47-7455-214C-8103-AC69C82DF029}"/>
              </a:ext>
            </a:extLst>
          </p:cNvPr>
          <p:cNvSpPr>
            <a:spLocks noGrp="1"/>
          </p:cNvSpPr>
          <p:nvPr>
            <p:ph type="title"/>
          </p:nvPr>
        </p:nvSpPr>
        <p:spPr/>
        <p:txBody>
          <a:bodyPr anchor="ctr">
            <a:normAutofit/>
          </a:bodyPr>
          <a:lstStyle/>
          <a:p>
            <a:r>
              <a:rPr lang="fr-BE" dirty="0"/>
              <a:t>Example of an </a:t>
            </a:r>
            <a:r>
              <a:rPr lang="fr-BE" dirty="0" err="1"/>
              <a:t>exercise</a:t>
            </a:r>
            <a:r>
              <a:rPr lang="fr-BE" dirty="0"/>
              <a:t> – </a:t>
            </a:r>
            <a:r>
              <a:rPr lang="fr-BE" dirty="0" err="1"/>
              <a:t>Step</a:t>
            </a:r>
            <a:r>
              <a:rPr lang="fr-BE" dirty="0"/>
              <a:t> by </a:t>
            </a:r>
            <a:r>
              <a:rPr lang="fr-BE" dirty="0" err="1"/>
              <a:t>step</a:t>
            </a:r>
            <a:br>
              <a:rPr lang="fr-BE" dirty="0"/>
            </a:br>
            <a:r>
              <a:rPr lang="fr-BE" sz="2800" i="1" dirty="0" err="1"/>
              <a:t>Taxonomy</a:t>
            </a:r>
            <a:r>
              <a:rPr lang="fr-BE" sz="2800" i="1" dirty="0"/>
              <a:t> &amp; Classification </a:t>
            </a:r>
            <a:endParaRPr lang="fr-BE" sz="2800" dirty="0"/>
          </a:p>
        </p:txBody>
      </p:sp>
      <p:sp>
        <p:nvSpPr>
          <p:cNvPr id="4" name="Content Placeholder 3">
            <a:extLst>
              <a:ext uri="{FF2B5EF4-FFF2-40B4-BE49-F238E27FC236}">
                <a16:creationId xmlns:a16="http://schemas.microsoft.com/office/drawing/2014/main" id="{25A90D59-216F-BCE4-64F3-0FA5E18253F5}"/>
              </a:ext>
            </a:extLst>
          </p:cNvPr>
          <p:cNvSpPr>
            <a:spLocks noGrp="1"/>
          </p:cNvSpPr>
          <p:nvPr>
            <p:ph idx="1"/>
          </p:nvPr>
        </p:nvSpPr>
        <p:spPr>
          <a:xfrm>
            <a:off x="838200" y="1825625"/>
            <a:ext cx="8887691" cy="4351338"/>
          </a:xfrm>
        </p:spPr>
        <p:txBody>
          <a:bodyPr>
            <a:normAutofit/>
          </a:bodyPr>
          <a:lstStyle/>
          <a:p>
            <a:r>
              <a:rPr lang="en-US" b="1" dirty="0"/>
              <a:t>Group Similar Ideas </a:t>
            </a:r>
          </a:p>
          <a:p>
            <a:r>
              <a:rPr lang="en-US" dirty="0"/>
              <a:t>Instruction:</a:t>
            </a:r>
          </a:p>
          <a:p>
            <a:pPr lvl="1"/>
            <a:r>
              <a:rPr lang="en-US" dirty="0"/>
              <a:t>As a group, organize similar Post-its into clusters.</a:t>
            </a:r>
          </a:p>
          <a:p>
            <a:pPr lvl="1"/>
            <a:r>
              <a:rPr lang="en-US" dirty="0"/>
              <a:t>Look for patterns and common themes.</a:t>
            </a:r>
          </a:p>
          <a:p>
            <a:pPr lvl="1"/>
            <a:r>
              <a:rPr lang="en-US" dirty="0"/>
              <a:t>Don’t force a category yet—just group logically.</a:t>
            </a:r>
          </a:p>
          <a:p>
            <a:endParaRPr lang="fr-BE" dirty="0"/>
          </a:p>
        </p:txBody>
      </p:sp>
    </p:spTree>
    <p:extLst>
      <p:ext uri="{BB962C8B-B14F-4D97-AF65-F5344CB8AC3E}">
        <p14:creationId xmlns:p14="http://schemas.microsoft.com/office/powerpoint/2010/main" val="194868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2B7F1-541D-FD57-662C-D6FAD1B545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73DB8-233E-F525-DDEC-376B89161F97}"/>
              </a:ext>
            </a:extLst>
          </p:cNvPr>
          <p:cNvSpPr>
            <a:spLocks noGrp="1"/>
          </p:cNvSpPr>
          <p:nvPr>
            <p:ph type="title"/>
          </p:nvPr>
        </p:nvSpPr>
        <p:spPr/>
        <p:txBody>
          <a:bodyPr anchor="ctr">
            <a:normAutofit/>
          </a:bodyPr>
          <a:lstStyle/>
          <a:p>
            <a:r>
              <a:rPr lang="fr-BE" dirty="0"/>
              <a:t>Example of an </a:t>
            </a:r>
            <a:r>
              <a:rPr lang="fr-BE" dirty="0" err="1"/>
              <a:t>exercise</a:t>
            </a:r>
            <a:r>
              <a:rPr lang="fr-BE" dirty="0"/>
              <a:t> – </a:t>
            </a:r>
            <a:r>
              <a:rPr lang="fr-BE" dirty="0" err="1"/>
              <a:t>Step</a:t>
            </a:r>
            <a:r>
              <a:rPr lang="fr-BE" dirty="0"/>
              <a:t> by </a:t>
            </a:r>
            <a:r>
              <a:rPr lang="fr-BE" dirty="0" err="1"/>
              <a:t>step</a:t>
            </a:r>
            <a:br>
              <a:rPr lang="fr-BE" dirty="0"/>
            </a:br>
            <a:r>
              <a:rPr lang="fr-BE" sz="2800" i="1" dirty="0" err="1"/>
              <a:t>Taxonomy</a:t>
            </a:r>
            <a:r>
              <a:rPr lang="fr-BE" sz="2800" i="1" dirty="0"/>
              <a:t> &amp; Classification </a:t>
            </a:r>
            <a:endParaRPr lang="fr-BE" dirty="0"/>
          </a:p>
        </p:txBody>
      </p:sp>
      <p:sp>
        <p:nvSpPr>
          <p:cNvPr id="4" name="Content Placeholder 3">
            <a:extLst>
              <a:ext uri="{FF2B5EF4-FFF2-40B4-BE49-F238E27FC236}">
                <a16:creationId xmlns:a16="http://schemas.microsoft.com/office/drawing/2014/main" id="{AC7878AB-2A9E-E8B6-701F-15026C615D03}"/>
              </a:ext>
            </a:extLst>
          </p:cNvPr>
          <p:cNvSpPr>
            <a:spLocks noGrp="1"/>
          </p:cNvSpPr>
          <p:nvPr>
            <p:ph idx="1"/>
          </p:nvPr>
        </p:nvSpPr>
        <p:spPr>
          <a:xfrm>
            <a:off x="838200" y="1825625"/>
            <a:ext cx="8887691" cy="4351338"/>
          </a:xfrm>
        </p:spPr>
        <p:txBody>
          <a:bodyPr>
            <a:normAutofit/>
          </a:bodyPr>
          <a:lstStyle/>
          <a:p>
            <a:r>
              <a:rPr lang="en-US" b="1" dirty="0"/>
              <a:t>Define Main Categories </a:t>
            </a:r>
          </a:p>
          <a:p>
            <a:r>
              <a:rPr lang="en-US" dirty="0"/>
              <a:t>Instruction:</a:t>
            </a:r>
          </a:p>
          <a:p>
            <a:pPr lvl="1"/>
            <a:r>
              <a:rPr lang="en-US" dirty="0"/>
              <a:t>Identify 4-6 broad categories from your groups.</a:t>
            </a:r>
          </a:p>
          <a:p>
            <a:pPr lvl="1"/>
            <a:r>
              <a:rPr lang="en-US" dirty="0"/>
              <a:t>Write category names on new Post-its and place them at the top.</a:t>
            </a:r>
          </a:p>
        </p:txBody>
      </p:sp>
    </p:spTree>
    <p:extLst>
      <p:ext uri="{BB962C8B-B14F-4D97-AF65-F5344CB8AC3E}">
        <p14:creationId xmlns:p14="http://schemas.microsoft.com/office/powerpoint/2010/main" val="224421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951F-114B-CCD6-8C8E-CEFDEEA11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15722-6BFB-9FD7-1A35-FEDF0A884B64}"/>
              </a:ext>
            </a:extLst>
          </p:cNvPr>
          <p:cNvSpPr>
            <a:spLocks noGrp="1"/>
          </p:cNvSpPr>
          <p:nvPr>
            <p:ph type="title"/>
          </p:nvPr>
        </p:nvSpPr>
        <p:spPr/>
        <p:txBody>
          <a:bodyPr anchor="ctr">
            <a:normAutofit/>
          </a:bodyPr>
          <a:lstStyle/>
          <a:p>
            <a:r>
              <a:rPr lang="fr-BE" dirty="0"/>
              <a:t>Example of an </a:t>
            </a:r>
            <a:r>
              <a:rPr lang="fr-BE" dirty="0" err="1"/>
              <a:t>exercise</a:t>
            </a:r>
            <a:r>
              <a:rPr lang="fr-BE" dirty="0"/>
              <a:t> – </a:t>
            </a:r>
            <a:r>
              <a:rPr lang="fr-BE" dirty="0" err="1"/>
              <a:t>Step</a:t>
            </a:r>
            <a:r>
              <a:rPr lang="fr-BE" dirty="0"/>
              <a:t> by </a:t>
            </a:r>
            <a:r>
              <a:rPr lang="fr-BE" dirty="0" err="1"/>
              <a:t>step</a:t>
            </a:r>
            <a:br>
              <a:rPr lang="fr-BE" dirty="0"/>
            </a:br>
            <a:r>
              <a:rPr lang="fr-BE" sz="2800" i="1" dirty="0" err="1"/>
              <a:t>Taxonomy</a:t>
            </a:r>
            <a:r>
              <a:rPr lang="fr-BE" sz="2800" i="1" dirty="0"/>
              <a:t> &amp; Classification </a:t>
            </a:r>
            <a:endParaRPr lang="fr-BE" dirty="0"/>
          </a:p>
        </p:txBody>
      </p:sp>
      <p:sp>
        <p:nvSpPr>
          <p:cNvPr id="4" name="Content Placeholder 3">
            <a:extLst>
              <a:ext uri="{FF2B5EF4-FFF2-40B4-BE49-F238E27FC236}">
                <a16:creationId xmlns:a16="http://schemas.microsoft.com/office/drawing/2014/main" id="{0046DBC9-A807-1572-C950-A5435FE205D3}"/>
              </a:ext>
            </a:extLst>
          </p:cNvPr>
          <p:cNvSpPr>
            <a:spLocks noGrp="1"/>
          </p:cNvSpPr>
          <p:nvPr>
            <p:ph idx="1"/>
          </p:nvPr>
        </p:nvSpPr>
        <p:spPr>
          <a:xfrm>
            <a:off x="838200" y="1825625"/>
            <a:ext cx="8887691" cy="4351338"/>
          </a:xfrm>
        </p:spPr>
        <p:txBody>
          <a:bodyPr>
            <a:normAutofit/>
          </a:bodyPr>
          <a:lstStyle/>
          <a:p>
            <a:r>
              <a:rPr lang="en-US" b="1" dirty="0"/>
              <a:t>Refine Subcategories - Group and label the content</a:t>
            </a:r>
          </a:p>
          <a:p>
            <a:r>
              <a:rPr lang="en-US" dirty="0"/>
              <a:t>Instruction:</a:t>
            </a:r>
          </a:p>
          <a:p>
            <a:pPr lvl="1"/>
            <a:r>
              <a:rPr lang="en-US" dirty="0"/>
              <a:t>Place specific Post-its under the most relevant main category.</a:t>
            </a:r>
          </a:p>
          <a:p>
            <a:pPr lvl="1"/>
            <a:r>
              <a:rPr lang="en-US" dirty="0"/>
              <a:t>Merge, rename, or refine as needed.</a:t>
            </a:r>
          </a:p>
          <a:p>
            <a:endParaRPr lang="fr-BE" dirty="0"/>
          </a:p>
        </p:txBody>
      </p:sp>
    </p:spTree>
    <p:extLst>
      <p:ext uri="{BB962C8B-B14F-4D97-AF65-F5344CB8AC3E}">
        <p14:creationId xmlns:p14="http://schemas.microsoft.com/office/powerpoint/2010/main" val="4259618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1AEE-63EB-BE40-5E50-8A35231407D7}"/>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602D40C8-9C1B-599F-67DC-22BAB27A1D04}"/>
              </a:ext>
            </a:extLst>
          </p:cNvPr>
          <p:cNvSpPr>
            <a:spLocks noGrp="1"/>
          </p:cNvSpPr>
          <p:nvPr>
            <p:ph type="title"/>
          </p:nvPr>
        </p:nvSpPr>
        <p:spPr/>
        <p:txBody>
          <a:bodyPr/>
          <a:lstStyle/>
          <a:p>
            <a:pPr>
              <a:lnSpc>
                <a:spcPct val="107000"/>
              </a:lnSpc>
              <a:spcAft>
                <a:spcPts val="800"/>
              </a:spcAft>
            </a:pPr>
            <a:r>
              <a:rPr lang="hr-HR" b="1" dirty="0"/>
              <a:t>Design system &amp; Prototyping </a:t>
            </a:r>
            <a:endParaRPr lang="fr-BE" b="1" dirty="0">
              <a:latin typeface="Bahnschrift SemiLight" panose="020B0502040204020203" pitchFamily="34" charset="0"/>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B70477BD-2B27-0BBA-FBAC-DAF28C324A3C}"/>
              </a:ext>
            </a:extLst>
          </p:cNvPr>
          <p:cNvSpPr>
            <a:spLocks noGrp="1"/>
          </p:cNvSpPr>
          <p:nvPr>
            <p:ph idx="1"/>
          </p:nvPr>
        </p:nvSpPr>
        <p:spPr/>
        <p:txBody>
          <a:bodyPr vert="horz" lIns="91440" tIns="45720" rIns="91440" bIns="45720" rtlCol="0" anchor="t">
            <a:normAutofit/>
          </a:bodyPr>
          <a:lstStyle/>
          <a:p>
            <a:pPr>
              <a:buNone/>
            </a:pPr>
            <a:r>
              <a:rPr lang="en-US" sz="2000" dirty="0">
                <a:latin typeface="Bahnschrift SemiLight"/>
              </a:rPr>
              <a:t>Prototyping is at the heart of UX design — it’s where </a:t>
            </a:r>
            <a:r>
              <a:rPr lang="en-US" sz="2000" b="1" dirty="0">
                <a:highlight>
                  <a:srgbClr val="FFFF00"/>
                </a:highlight>
                <a:latin typeface="Bahnschrift SemiLight"/>
              </a:rPr>
              <a:t>ideas take shape, get tested, and evolve</a:t>
            </a:r>
            <a:r>
              <a:rPr lang="en-US" sz="2000" dirty="0">
                <a:highlight>
                  <a:srgbClr val="FFFF00"/>
                </a:highlight>
                <a:latin typeface="Bahnschrift SemiLight"/>
              </a:rPr>
              <a:t>.</a:t>
            </a:r>
            <a:br>
              <a:rPr lang="en-US" sz="2000" dirty="0">
                <a:highlight>
                  <a:srgbClr val="FFFF00"/>
                </a:highlight>
                <a:latin typeface="Bahnschrift SemiLight"/>
              </a:rPr>
            </a:br>
            <a:r>
              <a:rPr lang="en-US" sz="2000" dirty="0">
                <a:latin typeface="Bahnschrift SemiLight"/>
              </a:rPr>
              <a:t> By creating interactive representations of a product early in the process, designers can </a:t>
            </a:r>
            <a:r>
              <a:rPr lang="en-US" sz="2000" b="1" dirty="0">
                <a:latin typeface="Bahnschrift SemiLight"/>
              </a:rPr>
              <a:t>experiment, validate assumptions, and align teams</a:t>
            </a:r>
            <a:r>
              <a:rPr lang="en-US" sz="2000" dirty="0">
                <a:latin typeface="Bahnschrift SemiLight"/>
              </a:rPr>
              <a:t> before costly development begins.</a:t>
            </a:r>
            <a:endParaRPr lang="fr-FR" sz="2000"/>
          </a:p>
          <a:p>
            <a:pPr>
              <a:buNone/>
            </a:pPr>
            <a:br>
              <a:rPr lang="en-US" sz="2000" dirty="0">
                <a:latin typeface="Bahnschrift SemiLight"/>
              </a:rPr>
            </a:br>
            <a:r>
              <a:rPr lang="en-US" sz="2000" dirty="0">
                <a:latin typeface="Bahnschrift SemiLight"/>
              </a:rPr>
              <a:t> In addition, this module introduces the</a:t>
            </a:r>
            <a:r>
              <a:rPr lang="en-US" sz="2000" dirty="0">
                <a:highlight>
                  <a:srgbClr val="FFFF00"/>
                </a:highlight>
                <a:latin typeface="Bahnschrift SemiLight"/>
              </a:rPr>
              <a:t> fundamentals of </a:t>
            </a:r>
            <a:r>
              <a:rPr lang="en-US" sz="2000" b="1" dirty="0">
                <a:highlight>
                  <a:srgbClr val="FFFF00"/>
                </a:highlight>
                <a:latin typeface="Bahnschrift SemiLight"/>
              </a:rPr>
              <a:t>Design Systems</a:t>
            </a:r>
            <a:r>
              <a:rPr lang="en-US" sz="2000" dirty="0">
                <a:latin typeface="Bahnschrift SemiLight"/>
              </a:rPr>
              <a:t>, showing how reusable components, design tokens, and shared guidelines ensure </a:t>
            </a:r>
            <a:r>
              <a:rPr lang="en-US" sz="2000" b="1" dirty="0">
                <a:latin typeface="Bahnschrift SemiLight"/>
              </a:rPr>
              <a:t>consistency and scalability</a:t>
            </a:r>
            <a:r>
              <a:rPr lang="en-US" sz="2000" dirty="0">
                <a:latin typeface="Bahnschrift SemiLight"/>
              </a:rPr>
              <a:t> when transitioning from prototype to production.</a:t>
            </a:r>
            <a:endParaRPr lang="fr-FR" sz="2000"/>
          </a:p>
          <a:p>
            <a:pPr>
              <a:buNone/>
            </a:pPr>
            <a:r>
              <a:rPr lang="en-US" sz="2000" dirty="0">
                <a:latin typeface="Bahnschrift SemiLight"/>
              </a:rPr>
              <a:t>In this module, participants will learn how to:</a:t>
            </a:r>
            <a:endParaRPr lang="en-US" sz="2000"/>
          </a:p>
          <a:p>
            <a:pPr>
              <a:buFont typeface="Arial"/>
              <a:buChar char="•"/>
            </a:pPr>
            <a:r>
              <a:rPr lang="en-US" sz="2000" b="1" dirty="0">
                <a:highlight>
                  <a:srgbClr val="FFFF00"/>
                </a:highlight>
                <a:latin typeface="Bahnschrift SemiLight"/>
              </a:rPr>
              <a:t>Turn concepts into tangible experiences</a:t>
            </a:r>
            <a:r>
              <a:rPr lang="en-US" sz="2000" dirty="0">
                <a:latin typeface="Bahnschrift SemiLight"/>
              </a:rPr>
              <a:t>, using low- and high-fidelity prototypes.</a:t>
            </a:r>
            <a:endParaRPr lang="en-US" sz="2000"/>
          </a:p>
          <a:p>
            <a:pPr>
              <a:buFont typeface="Arial"/>
              <a:buChar char="•"/>
            </a:pPr>
            <a:r>
              <a:rPr lang="en-US" sz="2000" b="1" dirty="0">
                <a:highlight>
                  <a:srgbClr val="FFFF00"/>
                </a:highlight>
                <a:latin typeface="Bahnschrift SemiLight"/>
              </a:rPr>
              <a:t>Communicate design intent clearly</a:t>
            </a:r>
            <a:r>
              <a:rPr lang="en-US" sz="2000" dirty="0">
                <a:latin typeface="Bahnschrift SemiLight"/>
              </a:rPr>
              <a:t> to stakeholders and developers through interactive flows.</a:t>
            </a:r>
            <a:endParaRPr lang="en-US" sz="2000"/>
          </a:p>
          <a:p>
            <a:pPr>
              <a:buFont typeface="Arial"/>
              <a:buChar char="•"/>
            </a:pPr>
            <a:r>
              <a:rPr lang="en-US" sz="2000" b="1" dirty="0">
                <a:highlight>
                  <a:srgbClr val="FFFF00"/>
                </a:highlight>
                <a:latin typeface="Bahnschrift SemiLight"/>
              </a:rPr>
              <a:t>Iterate efficiently</a:t>
            </a:r>
            <a:r>
              <a:rPr lang="en-US" sz="2000" dirty="0">
                <a:latin typeface="Bahnschrift SemiLight"/>
              </a:rPr>
              <a:t> by integrating user feedback and test results.</a:t>
            </a:r>
            <a:endParaRPr lang="en-US" sz="2000"/>
          </a:p>
          <a:p>
            <a:pPr marL="0" indent="0">
              <a:buNone/>
            </a:pPr>
            <a:endParaRPr lang="en-US" sz="2000" dirty="0">
              <a:latin typeface="Bahnschrift SemiLight"/>
            </a:endParaRPr>
          </a:p>
        </p:txBody>
      </p:sp>
    </p:spTree>
    <p:extLst>
      <p:ext uri="{BB962C8B-B14F-4D97-AF65-F5344CB8AC3E}">
        <p14:creationId xmlns:p14="http://schemas.microsoft.com/office/powerpoint/2010/main" val="3625292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D8FCC-4A06-2BBD-EFA2-DBAC4D15FB8C}"/>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2D02C118-519A-D80E-3563-8EC45F5C92A5}"/>
              </a:ext>
            </a:extLst>
          </p:cNvPr>
          <p:cNvSpPr>
            <a:spLocks noGrp="1"/>
          </p:cNvSpPr>
          <p:nvPr>
            <p:ph type="title"/>
          </p:nvPr>
        </p:nvSpPr>
        <p:spPr/>
        <p:txBody>
          <a:bodyPr/>
          <a:lstStyle/>
          <a:p>
            <a:pPr>
              <a:lnSpc>
                <a:spcPct val="107000"/>
              </a:lnSpc>
              <a:spcAft>
                <a:spcPts val="800"/>
              </a:spcAft>
            </a:pPr>
            <a:r>
              <a:rPr lang="hr-HR" b="1" dirty="0" err="1">
                <a:latin typeface="Bahnschrift SemiBold"/>
              </a:rPr>
              <a:t>Example</a:t>
            </a:r>
            <a:r>
              <a:rPr lang="hr-HR" b="1" dirty="0">
                <a:latin typeface="Bahnschrift SemiBold"/>
              </a:rPr>
              <a:t> </a:t>
            </a:r>
            <a:r>
              <a:rPr lang="hr-HR" b="1" dirty="0" err="1">
                <a:latin typeface="Bahnschrift SemiBold"/>
              </a:rPr>
              <a:t>of</a:t>
            </a:r>
            <a:r>
              <a:rPr lang="hr-HR" b="1" dirty="0">
                <a:latin typeface="Bahnschrift SemiBold"/>
              </a:rPr>
              <a:t> </a:t>
            </a:r>
            <a:r>
              <a:rPr lang="hr-HR" b="1" dirty="0" err="1">
                <a:latin typeface="Bahnschrift SemiBold"/>
              </a:rPr>
              <a:t>an</a:t>
            </a:r>
            <a:r>
              <a:rPr lang="hr-HR" b="1" dirty="0">
                <a:latin typeface="Bahnschrift SemiBold"/>
              </a:rPr>
              <a:t> </a:t>
            </a:r>
            <a:r>
              <a:rPr lang="hr-HR" b="1" dirty="0" err="1">
                <a:latin typeface="Bahnschrift SemiBold"/>
              </a:rPr>
              <a:t>exercise</a:t>
            </a:r>
            <a:r>
              <a:rPr lang="hr-HR" b="1" dirty="0">
                <a:latin typeface="Bahnschrift SemiBold"/>
              </a:rPr>
              <a:t> : </a:t>
            </a:r>
            <a:br>
              <a:rPr lang="en-US" dirty="0"/>
            </a:br>
            <a:r>
              <a:rPr lang="hr-HR" b="1" dirty="0">
                <a:latin typeface="Bahnschrift SemiBold"/>
              </a:rPr>
              <a:t>Design system &amp; </a:t>
            </a:r>
            <a:r>
              <a:rPr lang="hr-HR" b="1" dirty="0" err="1">
                <a:latin typeface="Bahnschrift SemiBold"/>
              </a:rPr>
              <a:t>Prototyping</a:t>
            </a:r>
            <a:r>
              <a:rPr lang="hr-HR" b="1" dirty="0">
                <a:latin typeface="Bahnschrift SemiBold"/>
              </a:rPr>
              <a:t> </a:t>
            </a:r>
            <a:endParaRPr lang="fr-BE" b="1" dirty="0">
              <a:latin typeface="Bahnschrift SemiBold"/>
              <a:ea typeface="Calibri" panose="020F0502020204030204" pitchFamily="34" charset="0"/>
              <a:cs typeface="Times New Roman" panose="02020603050405020304" pitchFamily="18" charset="0"/>
            </a:endParaRPr>
          </a:p>
        </p:txBody>
      </p:sp>
      <p:sp>
        <p:nvSpPr>
          <p:cNvPr id="4" name="Rezervirano mjesto sadržaja 2">
            <a:extLst>
              <a:ext uri="{FF2B5EF4-FFF2-40B4-BE49-F238E27FC236}">
                <a16:creationId xmlns:a16="http://schemas.microsoft.com/office/drawing/2014/main" id="{B1A4D742-284D-107E-44DB-BEE7D85F0744}"/>
              </a:ext>
            </a:extLst>
          </p:cNvPr>
          <p:cNvSpPr>
            <a:spLocks noGrp="1"/>
          </p:cNvSpPr>
          <p:nvPr>
            <p:ph idx="1"/>
          </p:nvPr>
        </p:nvSpPr>
        <p:spPr>
          <a:xfrm>
            <a:off x="5511604" y="2016125"/>
            <a:ext cx="5842196" cy="4160838"/>
          </a:xfrm>
        </p:spPr>
        <p:txBody>
          <a:bodyPr vert="horz" lIns="91440" tIns="45720" rIns="91440" bIns="45720" rtlCol="0" anchor="t">
            <a:noAutofit/>
          </a:bodyPr>
          <a:lstStyle/>
          <a:p>
            <a:pPr>
              <a:buNone/>
            </a:pPr>
            <a:r>
              <a:rPr lang="hr-HR" sz="2000" dirty="0" err="1">
                <a:latin typeface="Bahnschrift SemiLight"/>
              </a:rPr>
              <a:t>During</a:t>
            </a:r>
            <a:r>
              <a:rPr lang="hr-HR" sz="2000" dirty="0">
                <a:latin typeface="Bahnschrift SemiLight"/>
              </a:rPr>
              <a:t> </a:t>
            </a:r>
            <a:r>
              <a:rPr lang="hr-HR" sz="2000" dirty="0" err="1">
                <a:latin typeface="Bahnschrift SemiLight"/>
              </a:rPr>
              <a:t>this</a:t>
            </a:r>
            <a:r>
              <a:rPr lang="hr-HR" sz="2000" dirty="0">
                <a:latin typeface="Bahnschrift SemiLight"/>
              </a:rPr>
              <a:t> </a:t>
            </a:r>
            <a:r>
              <a:rPr lang="hr-HR" sz="2000" dirty="0" err="1">
                <a:latin typeface="Bahnschrift SemiLight"/>
              </a:rPr>
              <a:t>session</a:t>
            </a:r>
            <a:r>
              <a:rPr lang="hr-HR" sz="2000" dirty="0">
                <a:latin typeface="Bahnschrift SemiLight"/>
              </a:rPr>
              <a:t>, </a:t>
            </a:r>
            <a:r>
              <a:rPr lang="hr-HR" sz="2000" dirty="0" err="1">
                <a:latin typeface="Bahnschrift SemiLight"/>
              </a:rPr>
              <a:t>the</a:t>
            </a:r>
            <a:r>
              <a:rPr lang="hr-HR" sz="2000" dirty="0">
                <a:latin typeface="Bahnschrift SemiLight"/>
              </a:rPr>
              <a:t> </a:t>
            </a:r>
            <a:r>
              <a:rPr lang="hr-HR" sz="2000" dirty="0" err="1">
                <a:latin typeface="Bahnschrift SemiLight"/>
              </a:rPr>
              <a:t>goal</a:t>
            </a:r>
            <a:r>
              <a:rPr lang="hr-HR" sz="2000" dirty="0">
                <a:latin typeface="Bahnschrift SemiLight"/>
              </a:rPr>
              <a:t> </a:t>
            </a:r>
            <a:r>
              <a:rPr lang="hr-HR" sz="2000" dirty="0" err="1">
                <a:latin typeface="Bahnschrift SemiLight"/>
              </a:rPr>
              <a:t>is</a:t>
            </a:r>
            <a:r>
              <a:rPr lang="hr-HR" sz="2000" dirty="0">
                <a:latin typeface="Bahnschrift SemiLight"/>
              </a:rPr>
              <a:t> to </a:t>
            </a:r>
            <a:r>
              <a:rPr lang="hr-HR" sz="2000" dirty="0" err="1">
                <a:latin typeface="Bahnschrift SemiLight"/>
              </a:rPr>
              <a:t>get</a:t>
            </a:r>
            <a:r>
              <a:rPr lang="hr-HR" sz="2000" dirty="0">
                <a:latin typeface="Bahnschrift SemiLight"/>
              </a:rPr>
              <a:t> </a:t>
            </a:r>
            <a:r>
              <a:rPr lang="hr-HR" sz="2000" dirty="0" err="1">
                <a:latin typeface="Bahnschrift SemiLight"/>
              </a:rPr>
              <a:t>participants</a:t>
            </a:r>
            <a:r>
              <a:rPr lang="hr-HR" sz="2000" dirty="0">
                <a:latin typeface="Bahnschrift SemiLight"/>
              </a:rPr>
              <a:t> </a:t>
            </a:r>
            <a:r>
              <a:rPr lang="hr-HR" sz="2000" dirty="0" err="1">
                <a:latin typeface="Bahnschrift SemiLight"/>
              </a:rPr>
              <a:t>working</a:t>
            </a:r>
            <a:r>
              <a:rPr lang="hr-HR" sz="2000" dirty="0">
                <a:latin typeface="Bahnschrift SemiLight"/>
              </a:rPr>
              <a:t> </a:t>
            </a:r>
            <a:r>
              <a:rPr lang="hr-HR" sz="2000" dirty="0" err="1">
                <a:latin typeface="Bahnschrift SemiLight"/>
              </a:rPr>
              <a:t>in</a:t>
            </a:r>
            <a:r>
              <a:rPr lang="hr-HR" sz="2000" dirty="0">
                <a:latin typeface="Bahnschrift SemiLight"/>
              </a:rPr>
              <a:t> </a:t>
            </a:r>
            <a:r>
              <a:rPr lang="hr-HR" sz="2000" b="1" dirty="0" err="1">
                <a:highlight>
                  <a:srgbClr val="FFFF00"/>
                </a:highlight>
                <a:latin typeface="Bahnschrift SemiLight"/>
              </a:rPr>
              <a:t>Figma</a:t>
            </a:r>
            <a:r>
              <a:rPr lang="hr-HR" sz="2000" dirty="0">
                <a:highlight>
                  <a:srgbClr val="FFFF00"/>
                </a:highlight>
                <a:latin typeface="Bahnschrift SemiLight"/>
              </a:rPr>
              <a:t> as </a:t>
            </a:r>
            <a:r>
              <a:rPr lang="hr-HR" sz="2000" dirty="0" err="1">
                <a:highlight>
                  <a:srgbClr val="FFFF00"/>
                </a:highlight>
                <a:latin typeface="Bahnschrift SemiLight"/>
              </a:rPr>
              <a:t>quickly</a:t>
            </a:r>
            <a:r>
              <a:rPr lang="hr-HR" sz="2000" dirty="0">
                <a:highlight>
                  <a:srgbClr val="FFFF00"/>
                </a:highlight>
                <a:latin typeface="Bahnschrift SemiLight"/>
              </a:rPr>
              <a:t> as </a:t>
            </a:r>
            <a:r>
              <a:rPr lang="hr-HR" sz="2000" dirty="0" err="1">
                <a:highlight>
                  <a:srgbClr val="FFFF00"/>
                </a:highlight>
                <a:latin typeface="Bahnschrift SemiLight"/>
              </a:rPr>
              <a:t>possible</a:t>
            </a:r>
            <a:r>
              <a:rPr lang="hr-HR" sz="2000" dirty="0">
                <a:latin typeface="Bahnschrift SemiLight"/>
              </a:rPr>
              <a:t>.</a:t>
            </a:r>
            <a:endParaRPr lang="fr-FR" dirty="0"/>
          </a:p>
          <a:p>
            <a:pPr>
              <a:buNone/>
            </a:pPr>
            <a:r>
              <a:rPr lang="hr-HR" sz="2000" dirty="0" err="1">
                <a:latin typeface="Bahnschrift SemiLight"/>
              </a:rPr>
              <a:t>They</a:t>
            </a:r>
            <a:r>
              <a:rPr lang="hr-HR" sz="2000" dirty="0">
                <a:latin typeface="Bahnschrift SemiLight"/>
              </a:rPr>
              <a:t> </a:t>
            </a:r>
            <a:r>
              <a:rPr lang="hr-HR" sz="2000" dirty="0" err="1">
                <a:latin typeface="Bahnschrift SemiLight"/>
              </a:rPr>
              <a:t>will</a:t>
            </a:r>
            <a:r>
              <a:rPr lang="hr-HR" sz="2000" dirty="0">
                <a:latin typeface="Bahnschrift SemiLight"/>
              </a:rPr>
              <a:t> </a:t>
            </a:r>
            <a:r>
              <a:rPr lang="hr-HR" sz="2000" dirty="0" err="1">
                <a:latin typeface="Bahnschrift SemiLight"/>
              </a:rPr>
              <a:t>begin</a:t>
            </a:r>
            <a:r>
              <a:rPr lang="hr-HR" sz="2000" dirty="0">
                <a:latin typeface="Bahnschrift SemiLight"/>
              </a:rPr>
              <a:t> </a:t>
            </a:r>
            <a:r>
              <a:rPr lang="hr-HR" sz="2000" dirty="0" err="1">
                <a:latin typeface="Bahnschrift SemiLight"/>
              </a:rPr>
              <a:t>with</a:t>
            </a:r>
            <a:r>
              <a:rPr lang="hr-HR" sz="2000" dirty="0">
                <a:latin typeface="Bahnschrift SemiLight"/>
              </a:rPr>
              <a:t> a short </a:t>
            </a:r>
            <a:r>
              <a:rPr lang="hr-HR" sz="2000" dirty="0" err="1">
                <a:latin typeface="Bahnschrift SemiLight"/>
              </a:rPr>
              <a:t>introduction</a:t>
            </a:r>
            <a:r>
              <a:rPr lang="hr-HR" sz="2000" dirty="0">
                <a:latin typeface="Bahnschrift SemiLight"/>
              </a:rPr>
              <a:t> to </a:t>
            </a:r>
            <a:r>
              <a:rPr lang="hr-HR" sz="2000" dirty="0" err="1">
                <a:latin typeface="Bahnschrift SemiLight"/>
              </a:rPr>
              <a:t>the</a:t>
            </a:r>
            <a:r>
              <a:rPr lang="hr-HR" sz="2000" dirty="0">
                <a:latin typeface="Bahnschrift SemiLight"/>
              </a:rPr>
              <a:t> </a:t>
            </a:r>
            <a:r>
              <a:rPr lang="hr-HR" sz="2000" b="1" dirty="0" err="1">
                <a:latin typeface="Bahnschrift SemiLight"/>
              </a:rPr>
              <a:t>basic</a:t>
            </a:r>
            <a:r>
              <a:rPr lang="hr-HR" sz="2000" b="1" dirty="0">
                <a:latin typeface="Bahnschrift SemiLight"/>
              </a:rPr>
              <a:t> </a:t>
            </a:r>
            <a:r>
              <a:rPr lang="hr-HR" sz="2000" b="1" dirty="0" err="1">
                <a:latin typeface="Bahnschrift SemiLight"/>
              </a:rPr>
              <a:t>tools</a:t>
            </a:r>
            <a:r>
              <a:rPr lang="hr-HR" sz="2000" b="1" dirty="0">
                <a:latin typeface="Bahnschrift SemiLight"/>
              </a:rPr>
              <a:t> </a:t>
            </a:r>
            <a:r>
              <a:rPr lang="hr-HR" sz="2000" b="1" dirty="0" err="1">
                <a:latin typeface="Bahnschrift SemiLight"/>
              </a:rPr>
              <a:t>and</a:t>
            </a:r>
            <a:r>
              <a:rPr lang="hr-HR" sz="2000" b="1" dirty="0">
                <a:latin typeface="Bahnschrift SemiLight"/>
              </a:rPr>
              <a:t> </a:t>
            </a:r>
            <a:r>
              <a:rPr lang="hr-HR" sz="2000" b="1" dirty="0" err="1">
                <a:latin typeface="Bahnschrift SemiLight"/>
              </a:rPr>
              <a:t>features</a:t>
            </a:r>
            <a:r>
              <a:rPr lang="hr-HR" sz="2000" dirty="0">
                <a:latin typeface="Bahnschrift SemiLight"/>
              </a:rPr>
              <a:t> </a:t>
            </a:r>
            <a:r>
              <a:rPr lang="hr-HR" sz="2000" dirty="0" err="1">
                <a:latin typeface="Bahnschrift SemiLight"/>
              </a:rPr>
              <a:t>of</a:t>
            </a:r>
            <a:r>
              <a:rPr lang="hr-HR" sz="2000" dirty="0">
                <a:latin typeface="Bahnschrift SemiLight"/>
              </a:rPr>
              <a:t> </a:t>
            </a:r>
            <a:r>
              <a:rPr lang="hr-HR" sz="2000" dirty="0" err="1">
                <a:latin typeface="Bahnschrift SemiLight"/>
              </a:rPr>
              <a:t>Figma</a:t>
            </a:r>
            <a:r>
              <a:rPr lang="hr-HR" sz="2000" dirty="0">
                <a:latin typeface="Bahnschrift SemiLight"/>
              </a:rPr>
              <a:t>.</a:t>
            </a:r>
            <a:br>
              <a:rPr lang="hr-HR" sz="2000" dirty="0">
                <a:latin typeface="Bahnschrift SemiLight"/>
              </a:rPr>
            </a:br>
            <a:r>
              <a:rPr lang="hr-HR" sz="2000" dirty="0">
                <a:latin typeface="Bahnschrift SemiLight"/>
              </a:rPr>
              <a:t> </a:t>
            </a:r>
            <a:r>
              <a:rPr lang="hr-HR" sz="2000" dirty="0" err="1">
                <a:latin typeface="Bahnschrift SemiLight"/>
              </a:rPr>
              <a:t>Then</a:t>
            </a:r>
            <a:r>
              <a:rPr lang="hr-HR" sz="2000" dirty="0">
                <a:latin typeface="Bahnschrift SemiLight"/>
              </a:rPr>
              <a:t>, </a:t>
            </a:r>
            <a:r>
              <a:rPr lang="hr-HR" sz="2000" dirty="0" err="1">
                <a:latin typeface="Bahnschrift SemiLight"/>
              </a:rPr>
              <a:t>participants</a:t>
            </a:r>
            <a:r>
              <a:rPr lang="hr-HR" sz="2000" dirty="0">
                <a:latin typeface="Bahnschrift SemiLight"/>
              </a:rPr>
              <a:t> </a:t>
            </a:r>
            <a:r>
              <a:rPr lang="hr-HR" sz="2000" dirty="0" err="1">
                <a:latin typeface="Bahnschrift SemiLight"/>
              </a:rPr>
              <a:t>will</a:t>
            </a:r>
            <a:r>
              <a:rPr lang="hr-HR" sz="2000" dirty="0">
                <a:latin typeface="Bahnschrift SemiLight"/>
              </a:rPr>
              <a:t> </a:t>
            </a:r>
            <a:r>
              <a:rPr lang="hr-HR" sz="2000" dirty="0" err="1">
                <a:latin typeface="Bahnschrift SemiLight"/>
              </a:rPr>
              <a:t>explore</a:t>
            </a:r>
            <a:r>
              <a:rPr lang="hr-HR" sz="2000" dirty="0">
                <a:latin typeface="Bahnschrift SemiLight"/>
              </a:rPr>
              <a:t> </a:t>
            </a:r>
            <a:r>
              <a:rPr lang="hr-HR" sz="2000" dirty="0" err="1">
                <a:latin typeface="Bahnschrift SemiLight"/>
              </a:rPr>
              <a:t>the</a:t>
            </a:r>
            <a:r>
              <a:rPr lang="hr-HR" sz="2000" dirty="0">
                <a:latin typeface="Bahnschrift SemiLight"/>
              </a:rPr>
              <a:t> </a:t>
            </a:r>
            <a:r>
              <a:rPr lang="hr-HR" sz="2000" dirty="0" err="1">
                <a:latin typeface="Bahnschrift SemiLight"/>
              </a:rPr>
              <a:t>creation</a:t>
            </a:r>
            <a:r>
              <a:rPr lang="hr-HR" sz="2000" dirty="0">
                <a:latin typeface="Bahnschrift SemiLight"/>
              </a:rPr>
              <a:t> </a:t>
            </a:r>
            <a:r>
              <a:rPr lang="hr-HR" sz="2000" dirty="0" err="1">
                <a:latin typeface="Bahnschrift SemiLight"/>
              </a:rPr>
              <a:t>of</a:t>
            </a:r>
            <a:r>
              <a:rPr lang="hr-HR" sz="2000" dirty="0">
                <a:latin typeface="Bahnschrift SemiLight"/>
              </a:rPr>
              <a:t> </a:t>
            </a:r>
            <a:r>
              <a:rPr lang="hr-HR" sz="2000" b="1" dirty="0" err="1">
                <a:latin typeface="Bahnschrift SemiLight"/>
              </a:rPr>
              <a:t>components</a:t>
            </a:r>
            <a:r>
              <a:rPr lang="hr-HR" sz="2000" b="1" dirty="0">
                <a:latin typeface="Bahnschrift SemiLight"/>
              </a:rPr>
              <a:t>, </a:t>
            </a:r>
            <a:r>
              <a:rPr lang="hr-HR" sz="2000" b="1" dirty="0" err="1">
                <a:latin typeface="Bahnschrift SemiLight"/>
              </a:rPr>
              <a:t>styles</a:t>
            </a:r>
            <a:r>
              <a:rPr lang="hr-HR" sz="2000" b="1" dirty="0">
                <a:latin typeface="Bahnschrift SemiLight"/>
              </a:rPr>
              <a:t>, </a:t>
            </a:r>
            <a:r>
              <a:rPr lang="hr-HR" sz="2000" b="1" dirty="0" err="1">
                <a:latin typeface="Bahnschrift SemiLight"/>
              </a:rPr>
              <a:t>and</a:t>
            </a:r>
            <a:r>
              <a:rPr lang="hr-HR" sz="2000" b="1" dirty="0">
                <a:latin typeface="Bahnschrift SemiLight"/>
              </a:rPr>
              <a:t> </a:t>
            </a:r>
            <a:r>
              <a:rPr lang="hr-HR" sz="2000" b="1" dirty="0" err="1">
                <a:latin typeface="Bahnschrift SemiLight"/>
              </a:rPr>
              <a:t>page</a:t>
            </a:r>
            <a:r>
              <a:rPr lang="hr-HR" sz="2000" b="1" dirty="0">
                <a:latin typeface="Bahnschrift SemiLight"/>
              </a:rPr>
              <a:t> </a:t>
            </a:r>
            <a:r>
              <a:rPr lang="hr-HR" sz="2000" b="1" dirty="0" err="1">
                <a:latin typeface="Bahnschrift SemiLight"/>
              </a:rPr>
              <a:t>layouts</a:t>
            </a:r>
            <a:r>
              <a:rPr lang="hr-HR" sz="2000" dirty="0">
                <a:latin typeface="Bahnschrift SemiLight"/>
              </a:rPr>
              <a:t> to </a:t>
            </a:r>
            <a:r>
              <a:rPr lang="hr-HR" sz="2000" dirty="0" err="1">
                <a:latin typeface="Bahnschrift SemiLight"/>
              </a:rPr>
              <a:t>better</a:t>
            </a:r>
            <a:r>
              <a:rPr lang="hr-HR" sz="2000" dirty="0">
                <a:latin typeface="Bahnschrift SemiLight"/>
              </a:rPr>
              <a:t> </a:t>
            </a:r>
            <a:r>
              <a:rPr lang="hr-HR" sz="2000" dirty="0" err="1">
                <a:latin typeface="Bahnschrift SemiLight"/>
              </a:rPr>
              <a:t>understand</a:t>
            </a:r>
            <a:r>
              <a:rPr lang="hr-HR" sz="2000" dirty="0">
                <a:latin typeface="Bahnschrift SemiLight"/>
              </a:rPr>
              <a:t> how a </a:t>
            </a:r>
            <a:r>
              <a:rPr lang="hr-HR" sz="2000" b="1" dirty="0">
                <a:latin typeface="Bahnschrift SemiLight"/>
              </a:rPr>
              <a:t>Design System</a:t>
            </a:r>
            <a:r>
              <a:rPr lang="hr-HR" sz="2000" dirty="0">
                <a:latin typeface="Bahnschrift SemiLight"/>
              </a:rPr>
              <a:t> </a:t>
            </a:r>
            <a:r>
              <a:rPr lang="hr-HR" sz="2000" dirty="0" err="1">
                <a:latin typeface="Bahnschrift SemiLight"/>
              </a:rPr>
              <a:t>works</a:t>
            </a:r>
            <a:r>
              <a:rPr lang="hr-HR" sz="2000" dirty="0">
                <a:latin typeface="Bahnschrift SemiLight"/>
              </a:rPr>
              <a:t> </a:t>
            </a:r>
            <a:r>
              <a:rPr lang="hr-HR" sz="2000" dirty="0" err="1">
                <a:latin typeface="Bahnschrift SemiLight"/>
              </a:rPr>
              <a:t>in</a:t>
            </a:r>
            <a:r>
              <a:rPr lang="hr-HR" sz="2000" dirty="0">
                <a:latin typeface="Bahnschrift SemiLight"/>
              </a:rPr>
              <a:t> </a:t>
            </a:r>
            <a:r>
              <a:rPr lang="hr-HR" sz="2000" dirty="0" err="1">
                <a:latin typeface="Bahnschrift SemiLight"/>
              </a:rPr>
              <a:t>practice</a:t>
            </a:r>
            <a:r>
              <a:rPr lang="hr-HR" sz="2000" dirty="0">
                <a:latin typeface="Bahnschrift SemiLight"/>
              </a:rPr>
              <a:t>.</a:t>
            </a:r>
            <a:endParaRPr lang="hr-HR" sz="2000" dirty="0"/>
          </a:p>
          <a:p>
            <a:pPr>
              <a:buNone/>
            </a:pPr>
            <a:r>
              <a:rPr lang="hr-HR" sz="2000" dirty="0" err="1">
                <a:latin typeface="Bahnschrift SemiLight"/>
              </a:rPr>
              <a:t>By</a:t>
            </a:r>
            <a:r>
              <a:rPr lang="hr-HR" sz="2000" dirty="0">
                <a:latin typeface="Bahnschrift SemiLight"/>
              </a:rPr>
              <a:t> </a:t>
            </a:r>
            <a:r>
              <a:rPr lang="hr-HR" sz="2000" dirty="0" err="1">
                <a:latin typeface="Bahnschrift SemiLight"/>
              </a:rPr>
              <a:t>the</a:t>
            </a:r>
            <a:r>
              <a:rPr lang="hr-HR" sz="2000" dirty="0">
                <a:latin typeface="Bahnschrift SemiLight"/>
              </a:rPr>
              <a:t> </a:t>
            </a:r>
            <a:r>
              <a:rPr lang="hr-HR" sz="2000" dirty="0" err="1">
                <a:latin typeface="Bahnschrift SemiLight"/>
              </a:rPr>
              <a:t>end</a:t>
            </a:r>
            <a:r>
              <a:rPr lang="hr-HR" sz="2000" dirty="0">
                <a:latin typeface="Bahnschrift SemiLight"/>
              </a:rPr>
              <a:t> </a:t>
            </a:r>
            <a:r>
              <a:rPr lang="hr-HR" sz="2000" dirty="0" err="1">
                <a:latin typeface="Bahnschrift SemiLight"/>
              </a:rPr>
              <a:t>of</a:t>
            </a:r>
            <a:r>
              <a:rPr lang="hr-HR" sz="2000" dirty="0">
                <a:latin typeface="Bahnschrift SemiLight"/>
              </a:rPr>
              <a:t> </a:t>
            </a:r>
            <a:r>
              <a:rPr lang="hr-HR" sz="2000" dirty="0" err="1">
                <a:latin typeface="Bahnschrift SemiLight"/>
              </a:rPr>
              <a:t>the</a:t>
            </a:r>
            <a:r>
              <a:rPr lang="hr-HR" sz="2000" dirty="0">
                <a:latin typeface="Bahnschrift SemiLight"/>
              </a:rPr>
              <a:t> </a:t>
            </a:r>
            <a:r>
              <a:rPr lang="hr-HR" sz="2000" dirty="0" err="1">
                <a:latin typeface="Bahnschrift SemiLight"/>
              </a:rPr>
              <a:t>exercise</a:t>
            </a:r>
            <a:r>
              <a:rPr lang="hr-HR" sz="2000" dirty="0">
                <a:latin typeface="Bahnschrift SemiLight"/>
              </a:rPr>
              <a:t>, </a:t>
            </a:r>
            <a:r>
              <a:rPr lang="hr-HR" sz="2000" dirty="0" err="1">
                <a:latin typeface="Bahnschrift SemiLight"/>
              </a:rPr>
              <a:t>they</a:t>
            </a:r>
            <a:r>
              <a:rPr lang="hr-HR" sz="2000" dirty="0">
                <a:latin typeface="Bahnschrift SemiLight"/>
              </a:rPr>
              <a:t> </a:t>
            </a:r>
            <a:r>
              <a:rPr lang="hr-HR" sz="2000" dirty="0" err="1">
                <a:latin typeface="Bahnschrift SemiLight"/>
              </a:rPr>
              <a:t>will</a:t>
            </a:r>
            <a:r>
              <a:rPr lang="hr-HR" sz="2000" dirty="0">
                <a:latin typeface="Bahnschrift SemiLight"/>
              </a:rPr>
              <a:t> </a:t>
            </a:r>
            <a:r>
              <a:rPr lang="hr-HR" sz="2000" dirty="0" err="1">
                <a:latin typeface="Bahnschrift SemiLight"/>
              </a:rPr>
              <a:t>have</a:t>
            </a:r>
            <a:r>
              <a:rPr lang="hr-HR" sz="2000" dirty="0">
                <a:latin typeface="Bahnschrift SemiLight"/>
              </a:rPr>
              <a:t> </a:t>
            </a:r>
            <a:r>
              <a:rPr lang="hr-HR" sz="2000" dirty="0" err="1">
                <a:latin typeface="Bahnschrift SemiLight"/>
              </a:rPr>
              <a:t>hands</a:t>
            </a:r>
            <a:r>
              <a:rPr lang="hr-HR" sz="2000" dirty="0">
                <a:latin typeface="Bahnschrift SemiLight"/>
              </a:rPr>
              <a:t>-on </a:t>
            </a:r>
            <a:r>
              <a:rPr lang="hr-HR" sz="2000" dirty="0" err="1">
                <a:latin typeface="Bahnschrift SemiLight"/>
              </a:rPr>
              <a:t>experience</a:t>
            </a:r>
            <a:r>
              <a:rPr lang="hr-HR" sz="2000" dirty="0">
                <a:latin typeface="Bahnschrift SemiLight"/>
              </a:rPr>
              <a:t> </a:t>
            </a:r>
            <a:r>
              <a:rPr lang="hr-HR" sz="2000" dirty="0" err="1">
                <a:latin typeface="Bahnschrift SemiLight"/>
              </a:rPr>
              <a:t>building</a:t>
            </a:r>
            <a:r>
              <a:rPr lang="hr-HR" sz="2000" dirty="0">
                <a:latin typeface="Bahnschrift SemiLight"/>
              </a:rPr>
              <a:t> </a:t>
            </a:r>
            <a:r>
              <a:rPr lang="hr-HR" sz="2000" dirty="0" err="1">
                <a:latin typeface="Bahnschrift SemiLight"/>
              </a:rPr>
              <a:t>and</a:t>
            </a:r>
            <a:r>
              <a:rPr lang="hr-HR" sz="2000" dirty="0">
                <a:latin typeface="Bahnschrift SemiLight"/>
              </a:rPr>
              <a:t> </a:t>
            </a:r>
            <a:r>
              <a:rPr lang="hr-HR" sz="2000" dirty="0" err="1">
                <a:latin typeface="Bahnschrift SemiLight"/>
              </a:rPr>
              <a:t>organizing</a:t>
            </a:r>
            <a:r>
              <a:rPr lang="hr-HR" sz="2000" dirty="0">
                <a:latin typeface="Bahnschrift SemiLight"/>
              </a:rPr>
              <a:t> UI </a:t>
            </a:r>
            <a:r>
              <a:rPr lang="hr-HR" sz="2000" dirty="0" err="1">
                <a:latin typeface="Bahnschrift SemiLight"/>
              </a:rPr>
              <a:t>elements</a:t>
            </a:r>
            <a:r>
              <a:rPr lang="hr-HR" sz="2000" dirty="0">
                <a:latin typeface="Bahnschrift SemiLight"/>
              </a:rPr>
              <a:t> </a:t>
            </a:r>
            <a:r>
              <a:rPr lang="hr-HR" sz="2000" dirty="0" err="1">
                <a:latin typeface="Bahnschrift SemiLight"/>
              </a:rPr>
              <a:t>that</a:t>
            </a:r>
            <a:r>
              <a:rPr lang="hr-HR" sz="2000" dirty="0">
                <a:latin typeface="Bahnschrift SemiLight"/>
              </a:rPr>
              <a:t> </a:t>
            </a:r>
            <a:r>
              <a:rPr lang="hr-HR" sz="2000" dirty="0" err="1">
                <a:latin typeface="Bahnschrift SemiLight"/>
              </a:rPr>
              <a:t>can</a:t>
            </a:r>
            <a:r>
              <a:rPr lang="hr-HR" sz="2000" dirty="0">
                <a:latin typeface="Bahnschrift SemiLight"/>
              </a:rPr>
              <a:t> </a:t>
            </a:r>
            <a:r>
              <a:rPr lang="hr-HR" sz="2000" dirty="0" err="1">
                <a:latin typeface="Bahnschrift SemiLight"/>
              </a:rPr>
              <a:t>be</a:t>
            </a:r>
            <a:r>
              <a:rPr lang="hr-HR" sz="2000" dirty="0">
                <a:latin typeface="Bahnschrift SemiLight"/>
              </a:rPr>
              <a:t> </a:t>
            </a:r>
            <a:r>
              <a:rPr lang="hr-HR" sz="2000" dirty="0" err="1">
                <a:latin typeface="Bahnschrift SemiLight"/>
              </a:rPr>
              <a:t>reused</a:t>
            </a:r>
            <a:r>
              <a:rPr lang="hr-HR" sz="2000" dirty="0">
                <a:latin typeface="Bahnschrift SemiLight"/>
              </a:rPr>
              <a:t> </a:t>
            </a:r>
            <a:r>
              <a:rPr lang="hr-HR" sz="2000" dirty="0" err="1">
                <a:latin typeface="Bahnschrift SemiLight"/>
              </a:rPr>
              <a:t>across</a:t>
            </a:r>
            <a:r>
              <a:rPr lang="hr-HR" sz="2000" dirty="0">
                <a:latin typeface="Bahnschrift SemiLight"/>
              </a:rPr>
              <a:t> </a:t>
            </a:r>
            <a:r>
              <a:rPr lang="hr-HR" sz="2000" dirty="0" err="1">
                <a:latin typeface="Bahnschrift SemiLight"/>
              </a:rPr>
              <a:t>different</a:t>
            </a:r>
            <a:r>
              <a:rPr lang="hr-HR" sz="2000" dirty="0">
                <a:latin typeface="Bahnschrift SemiLight"/>
              </a:rPr>
              <a:t> </a:t>
            </a:r>
            <a:r>
              <a:rPr lang="hr-HR" sz="2000" dirty="0" err="1">
                <a:latin typeface="Bahnschrift SemiLight"/>
              </a:rPr>
              <a:t>pages</a:t>
            </a:r>
            <a:r>
              <a:rPr lang="hr-HR" sz="2000" dirty="0">
                <a:latin typeface="Bahnschrift SemiLight"/>
              </a:rPr>
              <a:t> </a:t>
            </a:r>
            <a:r>
              <a:rPr lang="hr-HR" sz="2000" dirty="0" err="1">
                <a:latin typeface="Bahnschrift SemiLight"/>
              </a:rPr>
              <a:t>of</a:t>
            </a:r>
            <a:r>
              <a:rPr lang="hr-HR" sz="2000" dirty="0">
                <a:latin typeface="Bahnschrift SemiLight"/>
              </a:rPr>
              <a:t> a </a:t>
            </a:r>
            <a:r>
              <a:rPr lang="hr-HR" sz="2000" dirty="0" err="1">
                <a:latin typeface="Bahnschrift SemiLight"/>
              </a:rPr>
              <a:t>website</a:t>
            </a:r>
            <a:r>
              <a:rPr lang="hr-HR" sz="2000" dirty="0">
                <a:latin typeface="Bahnschrift SemiLight"/>
              </a:rPr>
              <a:t>.</a:t>
            </a:r>
            <a:endParaRPr lang="hr-HR" sz="2000" dirty="0"/>
          </a:p>
          <a:p>
            <a:pPr marL="0" indent="0">
              <a:buNone/>
            </a:pPr>
            <a:endParaRPr lang="hr-HR" sz="2000" dirty="0">
              <a:latin typeface="Bahnschrift SemiLight"/>
            </a:endParaRPr>
          </a:p>
          <a:p>
            <a:pPr>
              <a:buAutoNum type="arabicParenR"/>
            </a:pPr>
            <a:endParaRPr lang="hr-HR" sz="2000" b="1" dirty="0"/>
          </a:p>
          <a:p>
            <a:pPr marL="0" indent="0">
              <a:buNone/>
            </a:pPr>
            <a:endParaRPr lang="hr-HR" sz="2000" dirty="0"/>
          </a:p>
          <a:p>
            <a:pPr marL="0" indent="0">
              <a:buNone/>
            </a:pPr>
            <a:endParaRPr lang="hr-HR" sz="2000" dirty="0"/>
          </a:p>
        </p:txBody>
      </p:sp>
      <p:pic>
        <p:nvPicPr>
          <p:cNvPr id="5" name="Image 4" descr="Une image contenant texte, capture d’écran, diagramme, Caractère coloré&#10;&#10;Le contenu généré par l’IA peut être incorrect.">
            <a:extLst>
              <a:ext uri="{FF2B5EF4-FFF2-40B4-BE49-F238E27FC236}">
                <a16:creationId xmlns:a16="http://schemas.microsoft.com/office/drawing/2014/main" id="{D096A0BB-C6B0-35A1-B760-330D633F5106}"/>
              </a:ext>
            </a:extLst>
          </p:cNvPr>
          <p:cNvPicPr>
            <a:picLocks noChangeAspect="1"/>
          </p:cNvPicPr>
          <p:nvPr/>
        </p:nvPicPr>
        <p:blipFill>
          <a:blip r:embed="rId2"/>
          <a:srcRect t="9445" r="-64"/>
          <a:stretch>
            <a:fillRect/>
          </a:stretch>
        </p:blipFill>
        <p:spPr>
          <a:xfrm>
            <a:off x="400935" y="2014968"/>
            <a:ext cx="4761385" cy="3132934"/>
          </a:xfrm>
          <a:prstGeom prst="rect">
            <a:avLst/>
          </a:prstGeom>
        </p:spPr>
      </p:pic>
    </p:spTree>
    <p:extLst>
      <p:ext uri="{BB962C8B-B14F-4D97-AF65-F5344CB8AC3E}">
        <p14:creationId xmlns:p14="http://schemas.microsoft.com/office/powerpoint/2010/main" val="3303728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30DB7-09A1-980A-4051-709109610BDE}"/>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CD5CEC0F-B318-EBD3-98ED-C6CCFDC7FE67}"/>
              </a:ext>
            </a:extLst>
          </p:cNvPr>
          <p:cNvSpPr>
            <a:spLocks noGrp="1"/>
          </p:cNvSpPr>
          <p:nvPr>
            <p:ph type="title"/>
          </p:nvPr>
        </p:nvSpPr>
        <p:spPr/>
        <p:txBody>
          <a:bodyPr/>
          <a:lstStyle/>
          <a:p>
            <a:pPr>
              <a:lnSpc>
                <a:spcPct val="107000"/>
              </a:lnSpc>
              <a:spcAft>
                <a:spcPts val="800"/>
              </a:spcAft>
            </a:pPr>
            <a:r>
              <a:rPr lang="hr-HR" b="1" dirty="0"/>
              <a:t>User testing</a:t>
            </a:r>
            <a:endParaRPr lang="fr-BE" b="1" dirty="0">
              <a:latin typeface="Bahnschrift SemiLight" panose="020B0502040204020203" pitchFamily="34" charset="0"/>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B9D567B4-671A-5B38-BC3A-428B018A0C8D}"/>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hr-HR" dirty="0" err="1">
                <a:latin typeface="Bahnschrift SemiLight"/>
              </a:rPr>
              <a:t>User</a:t>
            </a:r>
            <a:r>
              <a:rPr lang="hr-HR" dirty="0">
                <a:latin typeface="Bahnschrift SemiLight"/>
              </a:rPr>
              <a:t> </a:t>
            </a:r>
            <a:r>
              <a:rPr lang="hr-HR" dirty="0" err="1">
                <a:latin typeface="Bahnschrift SemiLight"/>
              </a:rPr>
              <a:t>testing</a:t>
            </a:r>
            <a:r>
              <a:rPr lang="hr-HR" dirty="0">
                <a:latin typeface="Bahnschrift SemiLight"/>
              </a:rPr>
              <a:t> </a:t>
            </a:r>
            <a:r>
              <a:rPr lang="hr-HR" dirty="0" err="1">
                <a:latin typeface="Bahnschrift SemiLight"/>
              </a:rPr>
              <a:t>is</a:t>
            </a:r>
            <a:r>
              <a:rPr lang="hr-HR" dirty="0">
                <a:latin typeface="Bahnschrift SemiLight"/>
              </a:rPr>
              <a:t> one </a:t>
            </a:r>
            <a:r>
              <a:rPr lang="hr-HR" dirty="0" err="1">
                <a:latin typeface="Bahnschrift SemiLight"/>
              </a:rPr>
              <a:t>of</a:t>
            </a:r>
            <a:r>
              <a:rPr lang="hr-HR" dirty="0">
                <a:latin typeface="Bahnschrift SemiLight"/>
              </a:rPr>
              <a:t> </a:t>
            </a:r>
            <a:r>
              <a:rPr lang="hr-HR" dirty="0" err="1">
                <a:latin typeface="Bahnschrift SemiLight"/>
              </a:rPr>
              <a:t>the</a:t>
            </a:r>
            <a:r>
              <a:rPr lang="hr-HR" dirty="0">
                <a:latin typeface="Bahnschrift SemiLight"/>
              </a:rPr>
              <a:t> most </a:t>
            </a:r>
            <a:r>
              <a:rPr lang="hr-HR" dirty="0" err="1">
                <a:latin typeface="Bahnschrift SemiLight"/>
              </a:rPr>
              <a:t>critical</a:t>
            </a:r>
            <a:r>
              <a:rPr lang="hr-HR" dirty="0">
                <a:latin typeface="Bahnschrift SemiLight"/>
              </a:rPr>
              <a:t> </a:t>
            </a:r>
            <a:r>
              <a:rPr lang="hr-HR" dirty="0" err="1">
                <a:latin typeface="Bahnschrift SemiLight"/>
              </a:rPr>
              <a:t>steps</a:t>
            </a:r>
            <a:r>
              <a:rPr lang="hr-HR" dirty="0">
                <a:latin typeface="Bahnschrift SemiLight"/>
              </a:rPr>
              <a:t> </a:t>
            </a:r>
            <a:r>
              <a:rPr lang="hr-HR" dirty="0" err="1">
                <a:latin typeface="Bahnschrift SemiLight"/>
              </a:rPr>
              <a:t>in</a:t>
            </a:r>
            <a:r>
              <a:rPr lang="hr-HR" dirty="0">
                <a:latin typeface="Bahnschrift SemiLight"/>
              </a:rPr>
              <a:t> </a:t>
            </a:r>
            <a:r>
              <a:rPr lang="hr-HR" dirty="0" err="1">
                <a:latin typeface="Bahnschrift SemiLight"/>
              </a:rPr>
              <a:t>the</a:t>
            </a:r>
            <a:r>
              <a:rPr lang="hr-HR" dirty="0">
                <a:latin typeface="Bahnschrift SemiLight"/>
              </a:rPr>
              <a:t> UX </a:t>
            </a:r>
            <a:r>
              <a:rPr lang="hr-HR" dirty="0" err="1">
                <a:latin typeface="Bahnschrift SemiLight"/>
              </a:rPr>
              <a:t>process</a:t>
            </a:r>
            <a:r>
              <a:rPr lang="hr-HR" dirty="0">
                <a:latin typeface="Bahnschrift SemiLight"/>
              </a:rPr>
              <a:t> — </a:t>
            </a:r>
            <a:r>
              <a:rPr lang="hr-HR" dirty="0" err="1">
                <a:latin typeface="Bahnschrift SemiLight"/>
              </a:rPr>
              <a:t>it</a:t>
            </a:r>
            <a:r>
              <a:rPr lang="hr-HR" dirty="0">
                <a:latin typeface="Bahnschrift SemiLight"/>
              </a:rPr>
              <a:t> </a:t>
            </a:r>
            <a:r>
              <a:rPr lang="hr-HR" dirty="0" err="1">
                <a:latin typeface="Bahnschrift SemiLight"/>
              </a:rPr>
              <a:t>transforms</a:t>
            </a:r>
            <a:r>
              <a:rPr lang="hr-HR" dirty="0">
                <a:latin typeface="Bahnschrift SemiLight"/>
              </a:rPr>
              <a:t> </a:t>
            </a:r>
            <a:r>
              <a:rPr lang="hr-HR" dirty="0" err="1">
                <a:latin typeface="Bahnschrift SemiLight"/>
              </a:rPr>
              <a:t>assumptions</a:t>
            </a:r>
            <a:r>
              <a:rPr lang="hr-HR" dirty="0">
                <a:latin typeface="Bahnschrift SemiLight"/>
              </a:rPr>
              <a:t> </a:t>
            </a:r>
            <a:r>
              <a:rPr lang="hr-HR" dirty="0" err="1">
                <a:latin typeface="Bahnschrift SemiLight"/>
              </a:rPr>
              <a:t>into</a:t>
            </a:r>
            <a:r>
              <a:rPr lang="hr-HR" dirty="0">
                <a:latin typeface="Bahnschrift SemiLight"/>
              </a:rPr>
              <a:t> </a:t>
            </a:r>
            <a:r>
              <a:rPr lang="hr-HR" dirty="0" err="1">
                <a:latin typeface="Bahnschrift SemiLight"/>
              </a:rPr>
              <a:t>evide</a:t>
            </a:r>
            <a:r>
              <a:rPr lang="hr-HR" sz="2900" b="1" dirty="0" err="1">
                <a:latin typeface="Bahnschrift SemiLight"/>
              </a:rPr>
              <a:t>nce</a:t>
            </a:r>
            <a:r>
              <a:rPr lang="hr-HR" sz="2900" b="1" dirty="0">
                <a:latin typeface="Bahnschrift SemiLight"/>
              </a:rPr>
              <a:t>. </a:t>
            </a:r>
            <a:r>
              <a:rPr lang="hr-HR" sz="2900" b="1" dirty="0" err="1">
                <a:latin typeface="Bahnschrift SemiLight"/>
              </a:rPr>
              <a:t>It</a:t>
            </a:r>
            <a:r>
              <a:rPr lang="hr-HR" sz="2900" b="1" dirty="0">
                <a:latin typeface="Bahnschrift SemiLight"/>
              </a:rPr>
              <a:t> </a:t>
            </a:r>
            <a:r>
              <a:rPr lang="hr-HR" sz="2900" b="1" dirty="0" err="1">
                <a:latin typeface="Bahnschrift SemiLight"/>
              </a:rPr>
              <a:t>allows</a:t>
            </a:r>
            <a:r>
              <a:rPr lang="hr-HR" sz="2900" b="1" dirty="0">
                <a:latin typeface="Bahnschrift SemiLight"/>
              </a:rPr>
              <a:t> </a:t>
            </a:r>
            <a:r>
              <a:rPr lang="hr-HR" sz="2900" b="1" dirty="0" err="1">
                <a:latin typeface="Bahnschrift SemiLight"/>
              </a:rPr>
              <a:t>designers</a:t>
            </a:r>
            <a:r>
              <a:rPr lang="hr-HR" sz="2900" b="1" dirty="0">
                <a:latin typeface="Bahnschrift SemiLight"/>
              </a:rPr>
              <a:t> to </a:t>
            </a:r>
            <a:r>
              <a:rPr lang="hr-HR" sz="2900" b="1" dirty="0" err="1">
                <a:highlight>
                  <a:srgbClr val="FFFF00"/>
                </a:highlight>
                <a:latin typeface="Bahnschrift SemiLight"/>
              </a:rPr>
              <a:t>observe</a:t>
            </a:r>
            <a:r>
              <a:rPr lang="hr-HR" sz="2900" b="1" dirty="0">
                <a:highlight>
                  <a:srgbClr val="FFFF00"/>
                </a:highlight>
                <a:latin typeface="Bahnschrift SemiLight"/>
              </a:rPr>
              <a:t> </a:t>
            </a:r>
            <a:r>
              <a:rPr lang="hr-HR" sz="2900" b="1" dirty="0" err="1">
                <a:highlight>
                  <a:srgbClr val="FFFF00"/>
                </a:highlight>
                <a:latin typeface="Bahnschrift SemiLight"/>
              </a:rPr>
              <a:t>real</a:t>
            </a:r>
            <a:r>
              <a:rPr lang="hr-HR" sz="2900" b="1" dirty="0">
                <a:highlight>
                  <a:srgbClr val="FFFF00"/>
                </a:highlight>
                <a:latin typeface="Bahnschrift SemiLight"/>
              </a:rPr>
              <a:t> </a:t>
            </a:r>
            <a:r>
              <a:rPr lang="hr-HR" sz="2900" b="1" dirty="0" err="1">
                <a:highlight>
                  <a:srgbClr val="FFFF00"/>
                </a:highlight>
                <a:latin typeface="Bahnschrift SemiLight"/>
              </a:rPr>
              <a:t>users</a:t>
            </a:r>
            <a:r>
              <a:rPr lang="hr-HR" sz="2900" b="1" dirty="0">
                <a:highlight>
                  <a:srgbClr val="FFFF00"/>
                </a:highlight>
                <a:latin typeface="Bahnschrift SemiLight"/>
              </a:rPr>
              <a:t> </a:t>
            </a:r>
            <a:r>
              <a:rPr lang="hr-HR" sz="2900" b="1" dirty="0" err="1">
                <a:highlight>
                  <a:srgbClr val="FFFF00"/>
                </a:highlight>
                <a:latin typeface="Bahnschrift SemiLight"/>
              </a:rPr>
              <a:t>interacting</a:t>
            </a:r>
            <a:r>
              <a:rPr lang="hr-HR" sz="2900" b="1" dirty="0">
                <a:highlight>
                  <a:srgbClr val="FFFF00"/>
                </a:highlight>
                <a:latin typeface="Bahnschrift SemiLight"/>
              </a:rPr>
              <a:t> </a:t>
            </a:r>
            <a:r>
              <a:rPr lang="hr-HR" sz="2900" b="1" dirty="0" err="1">
                <a:highlight>
                  <a:srgbClr val="FFFF00"/>
                </a:highlight>
                <a:latin typeface="Bahnschrift SemiLight"/>
              </a:rPr>
              <a:t>with</a:t>
            </a:r>
            <a:r>
              <a:rPr lang="hr-HR" sz="2900" b="1" dirty="0">
                <a:highlight>
                  <a:srgbClr val="FFFF00"/>
                </a:highlight>
                <a:latin typeface="Bahnschrift SemiLight"/>
              </a:rPr>
              <a:t> a </a:t>
            </a:r>
            <a:r>
              <a:rPr lang="hr-HR" sz="2900" b="1" dirty="0" err="1">
                <a:highlight>
                  <a:srgbClr val="FFFF00"/>
                </a:highlight>
                <a:latin typeface="Bahnschrift SemiLight"/>
              </a:rPr>
              <a:t>produc</a:t>
            </a:r>
            <a:r>
              <a:rPr lang="hr-HR" sz="2900" b="1" dirty="0" err="1">
                <a:latin typeface="Bahnschrift SemiLight"/>
              </a:rPr>
              <a:t>t</a:t>
            </a:r>
            <a:r>
              <a:rPr lang="hr-HR" sz="2900" b="1" dirty="0">
                <a:latin typeface="Bahnschrift SemiLight"/>
              </a:rPr>
              <a:t>,</a:t>
            </a:r>
            <a:r>
              <a:rPr lang="hr-HR" dirty="0">
                <a:latin typeface="Bahnschrift SemiLight"/>
              </a:rPr>
              <a:t> </a:t>
            </a:r>
            <a:r>
              <a:rPr lang="hr-HR" dirty="0" err="1">
                <a:latin typeface="Bahnschrift SemiLight"/>
              </a:rPr>
              <a:t>uncovering</a:t>
            </a:r>
            <a:r>
              <a:rPr lang="hr-HR" dirty="0">
                <a:latin typeface="Bahnschrift SemiLight"/>
              </a:rPr>
              <a:t> </a:t>
            </a:r>
            <a:r>
              <a:rPr lang="hr-HR" dirty="0" err="1">
                <a:latin typeface="Bahnschrift SemiLight"/>
              </a:rPr>
              <a:t>what</a:t>
            </a:r>
            <a:r>
              <a:rPr lang="hr-HR" dirty="0">
                <a:latin typeface="Bahnschrift SemiLight"/>
              </a:rPr>
              <a:t> </a:t>
            </a:r>
            <a:r>
              <a:rPr lang="hr-HR" dirty="0" err="1">
                <a:latin typeface="Bahnschrift SemiLight"/>
              </a:rPr>
              <a:t>works</a:t>
            </a:r>
            <a:r>
              <a:rPr lang="hr-HR" dirty="0">
                <a:latin typeface="Bahnschrift SemiLight"/>
              </a:rPr>
              <a:t>, </a:t>
            </a:r>
            <a:r>
              <a:rPr lang="hr-HR" dirty="0" err="1">
                <a:latin typeface="Bahnschrift SemiLight"/>
              </a:rPr>
              <a:t>what</a:t>
            </a:r>
            <a:r>
              <a:rPr lang="hr-HR" dirty="0">
                <a:latin typeface="Bahnschrift SemiLight"/>
              </a:rPr>
              <a:t> </a:t>
            </a:r>
            <a:r>
              <a:rPr lang="hr-HR" dirty="0" err="1">
                <a:latin typeface="Bahnschrift SemiLight"/>
              </a:rPr>
              <a:t>doesn’t</a:t>
            </a:r>
            <a:r>
              <a:rPr lang="hr-HR" dirty="0">
                <a:latin typeface="Bahnschrift SemiLight"/>
              </a:rPr>
              <a:t>, </a:t>
            </a:r>
            <a:r>
              <a:rPr lang="hr-HR" dirty="0" err="1">
                <a:latin typeface="Bahnschrift SemiLight"/>
              </a:rPr>
              <a:t>and</a:t>
            </a:r>
            <a:r>
              <a:rPr lang="hr-HR" dirty="0">
                <a:latin typeface="Bahnschrift SemiLight"/>
              </a:rPr>
              <a:t> </a:t>
            </a:r>
            <a:r>
              <a:rPr lang="hr-HR" dirty="0" err="1">
                <a:latin typeface="Bahnschrift SemiLight"/>
              </a:rPr>
              <a:t>why</a:t>
            </a:r>
            <a:r>
              <a:rPr lang="hr-HR" dirty="0">
                <a:latin typeface="Bahnschrift SemiLight"/>
              </a:rPr>
              <a:t>.</a:t>
            </a:r>
            <a:endParaRPr lang="hr-HR"/>
          </a:p>
          <a:p>
            <a:pPr>
              <a:buNone/>
            </a:pPr>
            <a:endParaRPr lang="hr-HR" dirty="0">
              <a:latin typeface="Bahnschrift SemiLight"/>
            </a:endParaRPr>
          </a:p>
          <a:p>
            <a:pPr>
              <a:buNone/>
            </a:pPr>
            <a:r>
              <a:rPr lang="hr-HR" dirty="0" err="1">
                <a:latin typeface="Bahnschrift SemiLight"/>
              </a:rPr>
              <a:t>Learning</a:t>
            </a:r>
            <a:r>
              <a:rPr lang="hr-HR" dirty="0">
                <a:latin typeface="Bahnschrift SemiLight"/>
              </a:rPr>
              <a:t> how to </a:t>
            </a:r>
            <a:r>
              <a:rPr lang="hr-HR" dirty="0" err="1">
                <a:latin typeface="Bahnschrift SemiLight"/>
              </a:rPr>
              <a:t>conduct</a:t>
            </a:r>
            <a:r>
              <a:rPr lang="hr-HR" dirty="0">
                <a:latin typeface="Bahnschrift SemiLight"/>
              </a:rPr>
              <a:t> </a:t>
            </a:r>
            <a:r>
              <a:rPr lang="hr-HR" dirty="0" err="1">
                <a:latin typeface="Bahnschrift SemiLight"/>
              </a:rPr>
              <a:t>effective</a:t>
            </a:r>
            <a:r>
              <a:rPr lang="hr-HR" dirty="0">
                <a:latin typeface="Bahnschrift SemiLight"/>
              </a:rPr>
              <a:t> </a:t>
            </a:r>
            <a:r>
              <a:rPr lang="hr-HR" dirty="0" err="1">
                <a:latin typeface="Bahnschrift SemiLight"/>
              </a:rPr>
              <a:t>user</a:t>
            </a:r>
            <a:r>
              <a:rPr lang="hr-HR" dirty="0">
                <a:latin typeface="Bahnschrift SemiLight"/>
              </a:rPr>
              <a:t> </a:t>
            </a:r>
            <a:r>
              <a:rPr lang="hr-HR" dirty="0" err="1">
                <a:latin typeface="Bahnschrift SemiLight"/>
              </a:rPr>
              <a:t>testing</a:t>
            </a:r>
            <a:r>
              <a:rPr lang="hr-HR" dirty="0">
                <a:latin typeface="Bahnschrift SemiLight"/>
              </a:rPr>
              <a:t> </a:t>
            </a:r>
            <a:r>
              <a:rPr lang="hr-HR" dirty="0" err="1">
                <a:latin typeface="Bahnschrift SemiLight"/>
              </a:rPr>
              <a:t>helps</a:t>
            </a:r>
            <a:r>
              <a:rPr lang="hr-HR" dirty="0">
                <a:latin typeface="Bahnschrift SemiLight"/>
              </a:rPr>
              <a:t> </a:t>
            </a:r>
            <a:r>
              <a:rPr lang="hr-HR" dirty="0" err="1">
                <a:latin typeface="Bahnschrift SemiLight"/>
              </a:rPr>
              <a:t>designers</a:t>
            </a:r>
            <a:r>
              <a:rPr lang="hr-HR" dirty="0">
                <a:latin typeface="Bahnschrift SemiLight"/>
              </a:rPr>
              <a:t>:</a:t>
            </a:r>
            <a:endParaRPr lang="hr-HR"/>
          </a:p>
          <a:p>
            <a:r>
              <a:rPr lang="hr-HR" b="1" err="1">
                <a:highlight>
                  <a:srgbClr val="FFFF00"/>
                </a:highlight>
                <a:latin typeface="Bahnschrift SemiLight"/>
              </a:rPr>
              <a:t>Validate</a:t>
            </a:r>
            <a:r>
              <a:rPr lang="hr-HR" b="1" dirty="0">
                <a:highlight>
                  <a:srgbClr val="FFFF00"/>
                </a:highlight>
                <a:latin typeface="Bahnschrift SemiLight"/>
              </a:rPr>
              <a:t> design </a:t>
            </a:r>
            <a:r>
              <a:rPr lang="hr-HR" b="1" err="1">
                <a:highlight>
                  <a:srgbClr val="FFFF00"/>
                </a:highlight>
                <a:latin typeface="Bahnschrift SemiLight"/>
              </a:rPr>
              <a:t>decisions</a:t>
            </a:r>
            <a:r>
              <a:rPr lang="hr-HR" dirty="0">
                <a:latin typeface="Bahnschrift SemiLight"/>
              </a:rPr>
              <a:t> </a:t>
            </a:r>
            <a:r>
              <a:rPr lang="hr-HR" err="1">
                <a:latin typeface="Bahnschrift SemiLight"/>
              </a:rPr>
              <a:t>with</a:t>
            </a:r>
            <a:r>
              <a:rPr lang="hr-HR" dirty="0">
                <a:latin typeface="Bahnschrift SemiLight"/>
              </a:rPr>
              <a:t> </a:t>
            </a:r>
            <a:r>
              <a:rPr lang="hr-HR" err="1">
                <a:latin typeface="Bahnschrift SemiLight"/>
              </a:rPr>
              <a:t>real-world</a:t>
            </a:r>
            <a:r>
              <a:rPr lang="hr-HR" dirty="0">
                <a:latin typeface="Bahnschrift SemiLight"/>
              </a:rPr>
              <a:t> </a:t>
            </a:r>
            <a:r>
              <a:rPr lang="hr-HR" err="1">
                <a:latin typeface="Bahnschrift SemiLight"/>
              </a:rPr>
              <a:t>feedback</a:t>
            </a:r>
            <a:r>
              <a:rPr lang="hr-HR" dirty="0">
                <a:latin typeface="Bahnschrift SemiLight"/>
              </a:rPr>
              <a:t> </a:t>
            </a:r>
            <a:r>
              <a:rPr lang="hr-HR" err="1">
                <a:latin typeface="Bahnschrift SemiLight"/>
              </a:rPr>
              <a:t>instead</a:t>
            </a:r>
            <a:r>
              <a:rPr lang="hr-HR" dirty="0">
                <a:latin typeface="Bahnschrift SemiLight"/>
              </a:rPr>
              <a:t> </a:t>
            </a:r>
            <a:r>
              <a:rPr lang="hr-HR" err="1">
                <a:latin typeface="Bahnschrift SemiLight"/>
              </a:rPr>
              <a:t>of</a:t>
            </a:r>
            <a:r>
              <a:rPr lang="hr-HR" dirty="0">
                <a:latin typeface="Bahnschrift SemiLight"/>
              </a:rPr>
              <a:t> personal </a:t>
            </a:r>
            <a:r>
              <a:rPr lang="hr-HR" err="1">
                <a:latin typeface="Bahnschrift SemiLight"/>
              </a:rPr>
              <a:t>opinions</a:t>
            </a:r>
            <a:r>
              <a:rPr lang="hr-HR" dirty="0">
                <a:latin typeface="Bahnschrift SemiLight"/>
              </a:rPr>
              <a:t>.</a:t>
            </a:r>
            <a:endParaRPr lang="hr-HR"/>
          </a:p>
          <a:p>
            <a:r>
              <a:rPr lang="hr-HR" b="1" err="1">
                <a:highlight>
                  <a:srgbClr val="FFFF00"/>
                </a:highlight>
                <a:latin typeface="Bahnschrift SemiLight"/>
              </a:rPr>
              <a:t>Understand</a:t>
            </a:r>
            <a:r>
              <a:rPr lang="hr-HR" b="1" dirty="0">
                <a:highlight>
                  <a:srgbClr val="FFFF00"/>
                </a:highlight>
                <a:latin typeface="Bahnschrift SemiLight"/>
              </a:rPr>
              <a:t> </a:t>
            </a:r>
            <a:r>
              <a:rPr lang="hr-HR" b="1" err="1">
                <a:highlight>
                  <a:srgbClr val="FFFF00"/>
                </a:highlight>
                <a:latin typeface="Bahnschrift SemiLight"/>
              </a:rPr>
              <a:t>user</a:t>
            </a:r>
            <a:r>
              <a:rPr lang="hr-HR" b="1" dirty="0">
                <a:highlight>
                  <a:srgbClr val="FFFF00"/>
                </a:highlight>
                <a:latin typeface="Bahnschrift SemiLight"/>
              </a:rPr>
              <a:t> </a:t>
            </a:r>
            <a:r>
              <a:rPr lang="hr-HR" b="1" err="1">
                <a:highlight>
                  <a:srgbClr val="FFFF00"/>
                </a:highlight>
                <a:latin typeface="Bahnschrift SemiLight"/>
              </a:rPr>
              <a:t>behavior</a:t>
            </a:r>
            <a:r>
              <a:rPr lang="hr-HR" dirty="0">
                <a:highlight>
                  <a:srgbClr val="FFFF00"/>
                </a:highlight>
                <a:latin typeface="Bahnschrift SemiLight"/>
              </a:rPr>
              <a:t> </a:t>
            </a:r>
            <a:r>
              <a:rPr lang="hr-HR" err="1">
                <a:highlight>
                  <a:srgbClr val="FFFF00"/>
                </a:highlight>
                <a:latin typeface="Bahnschrift SemiLight"/>
              </a:rPr>
              <a:t>and</a:t>
            </a:r>
            <a:r>
              <a:rPr lang="hr-HR" dirty="0">
                <a:highlight>
                  <a:srgbClr val="FFFF00"/>
                </a:highlight>
                <a:latin typeface="Bahnschrift SemiLight"/>
              </a:rPr>
              <a:t> </a:t>
            </a:r>
            <a:r>
              <a:rPr lang="hr-HR" err="1">
                <a:highlight>
                  <a:srgbClr val="FFFF00"/>
                </a:highlight>
                <a:latin typeface="Bahnschrift SemiLight"/>
              </a:rPr>
              <a:t>identify</a:t>
            </a:r>
            <a:r>
              <a:rPr lang="hr-HR" dirty="0">
                <a:highlight>
                  <a:srgbClr val="FFFF00"/>
                </a:highlight>
                <a:latin typeface="Bahnschrift SemiLight"/>
              </a:rPr>
              <a:t> </a:t>
            </a:r>
            <a:r>
              <a:rPr lang="hr-HR" err="1">
                <a:highlight>
                  <a:srgbClr val="FFFF00"/>
                </a:highlight>
                <a:latin typeface="Bahnschrift SemiLight"/>
              </a:rPr>
              <a:t>pain</a:t>
            </a:r>
            <a:r>
              <a:rPr lang="hr-HR" dirty="0">
                <a:highlight>
                  <a:srgbClr val="FFFF00"/>
                </a:highlight>
                <a:latin typeface="Bahnschrift SemiLight"/>
              </a:rPr>
              <a:t> </a:t>
            </a:r>
            <a:r>
              <a:rPr lang="hr-HR" err="1">
                <a:highlight>
                  <a:srgbClr val="FFFF00"/>
                </a:highlight>
                <a:latin typeface="Bahnschrift SemiLight"/>
              </a:rPr>
              <a:t>points</a:t>
            </a:r>
            <a:r>
              <a:rPr lang="hr-HR" dirty="0">
                <a:latin typeface="Bahnschrift SemiLight"/>
              </a:rPr>
              <a:t> </a:t>
            </a:r>
            <a:r>
              <a:rPr lang="hr-HR" err="1">
                <a:latin typeface="Bahnschrift SemiLight"/>
              </a:rPr>
              <a:t>that</a:t>
            </a:r>
            <a:r>
              <a:rPr lang="hr-HR" dirty="0">
                <a:latin typeface="Bahnschrift SemiLight"/>
              </a:rPr>
              <a:t> </a:t>
            </a:r>
            <a:r>
              <a:rPr lang="hr-HR" err="1">
                <a:latin typeface="Bahnschrift SemiLight"/>
              </a:rPr>
              <a:t>might</a:t>
            </a:r>
            <a:r>
              <a:rPr lang="hr-HR" dirty="0">
                <a:latin typeface="Bahnschrift SemiLight"/>
              </a:rPr>
              <a:t> </a:t>
            </a:r>
            <a:r>
              <a:rPr lang="hr-HR" err="1">
                <a:latin typeface="Bahnschrift SemiLight"/>
              </a:rPr>
              <a:t>not</a:t>
            </a:r>
            <a:r>
              <a:rPr lang="hr-HR" dirty="0">
                <a:latin typeface="Bahnschrift SemiLight"/>
              </a:rPr>
              <a:t> </a:t>
            </a:r>
            <a:r>
              <a:rPr lang="hr-HR" err="1">
                <a:latin typeface="Bahnschrift SemiLight"/>
              </a:rPr>
              <a:t>surface</a:t>
            </a:r>
            <a:r>
              <a:rPr lang="hr-HR" dirty="0">
                <a:latin typeface="Bahnschrift SemiLight"/>
              </a:rPr>
              <a:t> </a:t>
            </a:r>
            <a:r>
              <a:rPr lang="hr-HR" err="1">
                <a:latin typeface="Bahnschrift SemiLight"/>
              </a:rPr>
              <a:t>during</a:t>
            </a:r>
            <a:r>
              <a:rPr lang="hr-HR" dirty="0">
                <a:latin typeface="Bahnschrift SemiLight"/>
              </a:rPr>
              <a:t> </a:t>
            </a:r>
            <a:r>
              <a:rPr lang="hr-HR" err="1">
                <a:latin typeface="Bahnschrift SemiLight"/>
              </a:rPr>
              <a:t>interviews</a:t>
            </a:r>
            <a:r>
              <a:rPr lang="hr-HR" dirty="0">
                <a:latin typeface="Bahnschrift SemiLight"/>
              </a:rPr>
              <a:t> </a:t>
            </a:r>
            <a:r>
              <a:rPr lang="hr-HR" err="1">
                <a:latin typeface="Bahnschrift SemiLight"/>
              </a:rPr>
              <a:t>or</a:t>
            </a:r>
            <a:r>
              <a:rPr lang="hr-HR" dirty="0">
                <a:latin typeface="Bahnschrift SemiLight"/>
              </a:rPr>
              <a:t> </a:t>
            </a:r>
            <a:r>
              <a:rPr lang="hr-HR" err="1">
                <a:latin typeface="Bahnschrift SemiLight"/>
              </a:rPr>
              <a:t>workshops</a:t>
            </a:r>
            <a:r>
              <a:rPr lang="hr-HR" dirty="0">
                <a:latin typeface="Bahnschrift SemiLight"/>
              </a:rPr>
              <a:t>.</a:t>
            </a:r>
            <a:endParaRPr lang="hr-HR"/>
          </a:p>
          <a:p>
            <a:r>
              <a:rPr lang="hr-HR" b="1" err="1">
                <a:highlight>
                  <a:srgbClr val="FFFF00"/>
                </a:highlight>
                <a:latin typeface="Bahnschrift SemiLight"/>
              </a:rPr>
              <a:t>Improve</a:t>
            </a:r>
            <a:r>
              <a:rPr lang="hr-HR" b="1" dirty="0">
                <a:highlight>
                  <a:srgbClr val="FFFF00"/>
                </a:highlight>
                <a:latin typeface="Bahnschrift SemiLight"/>
              </a:rPr>
              <a:t> </a:t>
            </a:r>
            <a:r>
              <a:rPr lang="hr-HR" b="1" err="1">
                <a:highlight>
                  <a:srgbClr val="FFFF00"/>
                </a:highlight>
                <a:latin typeface="Bahnschrift SemiLight"/>
              </a:rPr>
              <a:t>usability</a:t>
            </a:r>
            <a:r>
              <a:rPr lang="hr-HR" b="1" dirty="0">
                <a:highlight>
                  <a:srgbClr val="FFFF00"/>
                </a:highlight>
                <a:latin typeface="Bahnschrift SemiLight"/>
              </a:rPr>
              <a:t> </a:t>
            </a:r>
            <a:r>
              <a:rPr lang="hr-HR" b="1" err="1">
                <a:highlight>
                  <a:srgbClr val="FFFF00"/>
                </a:highlight>
                <a:latin typeface="Bahnschrift SemiLight"/>
              </a:rPr>
              <a:t>and</a:t>
            </a:r>
            <a:r>
              <a:rPr lang="hr-HR" b="1" dirty="0">
                <a:highlight>
                  <a:srgbClr val="FFFF00"/>
                </a:highlight>
                <a:latin typeface="Bahnschrift SemiLight"/>
              </a:rPr>
              <a:t> </a:t>
            </a:r>
            <a:r>
              <a:rPr lang="hr-HR" b="1" err="1">
                <a:highlight>
                  <a:srgbClr val="FFFF00"/>
                </a:highlight>
                <a:latin typeface="Bahnschrift SemiLight"/>
              </a:rPr>
              <a:t>satisfaction</a:t>
            </a:r>
            <a:r>
              <a:rPr lang="hr-HR" dirty="0">
                <a:highlight>
                  <a:srgbClr val="FFFF00"/>
                </a:highlight>
                <a:latin typeface="Bahnschrift SemiLight"/>
              </a:rPr>
              <a:t>,</a:t>
            </a:r>
            <a:r>
              <a:rPr lang="hr-HR" dirty="0">
                <a:latin typeface="Bahnschrift SemiLight"/>
              </a:rPr>
              <a:t> </a:t>
            </a:r>
            <a:r>
              <a:rPr lang="hr-HR" err="1">
                <a:latin typeface="Bahnschrift SemiLight"/>
              </a:rPr>
              <a:t>ensuring</a:t>
            </a:r>
            <a:r>
              <a:rPr lang="hr-HR" dirty="0">
                <a:latin typeface="Bahnschrift SemiLight"/>
              </a:rPr>
              <a:t> </a:t>
            </a:r>
            <a:r>
              <a:rPr lang="hr-HR" err="1">
                <a:latin typeface="Bahnschrift SemiLight"/>
              </a:rPr>
              <a:t>that</a:t>
            </a:r>
            <a:r>
              <a:rPr lang="hr-HR" dirty="0">
                <a:latin typeface="Bahnschrift SemiLight"/>
              </a:rPr>
              <a:t> </a:t>
            </a:r>
            <a:r>
              <a:rPr lang="hr-HR" err="1">
                <a:latin typeface="Bahnschrift SemiLight"/>
              </a:rPr>
              <a:t>products</a:t>
            </a:r>
            <a:r>
              <a:rPr lang="hr-HR" dirty="0">
                <a:latin typeface="Bahnschrift SemiLight"/>
              </a:rPr>
              <a:t> are </a:t>
            </a:r>
            <a:r>
              <a:rPr lang="hr-HR" err="1">
                <a:latin typeface="Bahnschrift SemiLight"/>
              </a:rPr>
              <a:t>intuitive</a:t>
            </a:r>
            <a:r>
              <a:rPr lang="hr-HR" dirty="0">
                <a:latin typeface="Bahnschrift SemiLight"/>
              </a:rPr>
              <a:t> </a:t>
            </a:r>
            <a:r>
              <a:rPr lang="hr-HR" err="1">
                <a:latin typeface="Bahnschrift SemiLight"/>
              </a:rPr>
              <a:t>and</a:t>
            </a:r>
            <a:r>
              <a:rPr lang="hr-HR" dirty="0">
                <a:latin typeface="Bahnschrift SemiLight"/>
              </a:rPr>
              <a:t> </a:t>
            </a:r>
            <a:r>
              <a:rPr lang="hr-HR" err="1">
                <a:latin typeface="Bahnschrift SemiLight"/>
              </a:rPr>
              <a:t>accessible</a:t>
            </a:r>
            <a:r>
              <a:rPr lang="hr-HR" dirty="0">
                <a:latin typeface="Bahnschrift SemiLight"/>
              </a:rPr>
              <a:t>.</a:t>
            </a:r>
            <a:endParaRPr lang="hr-HR"/>
          </a:p>
          <a:p>
            <a:r>
              <a:rPr lang="hr-HR" b="1" err="1">
                <a:highlight>
                  <a:srgbClr val="FFFF00"/>
                </a:highlight>
                <a:latin typeface="Bahnschrift SemiLight"/>
              </a:rPr>
              <a:t>Build</a:t>
            </a:r>
            <a:r>
              <a:rPr lang="hr-HR" b="1" dirty="0">
                <a:highlight>
                  <a:srgbClr val="FFFF00"/>
                </a:highlight>
                <a:latin typeface="Bahnschrift SemiLight"/>
              </a:rPr>
              <a:t> </a:t>
            </a:r>
            <a:r>
              <a:rPr lang="hr-HR" b="1" err="1">
                <a:highlight>
                  <a:srgbClr val="FFFF00"/>
                </a:highlight>
                <a:latin typeface="Bahnschrift SemiLight"/>
              </a:rPr>
              <a:t>empathy</a:t>
            </a:r>
            <a:r>
              <a:rPr lang="hr-HR" dirty="0">
                <a:latin typeface="Bahnschrift SemiLight"/>
              </a:rPr>
              <a:t> </a:t>
            </a:r>
            <a:r>
              <a:rPr lang="hr-HR" err="1">
                <a:latin typeface="Bahnschrift SemiLight"/>
              </a:rPr>
              <a:t>and</a:t>
            </a:r>
            <a:r>
              <a:rPr lang="hr-HR" dirty="0">
                <a:latin typeface="Bahnschrift SemiLight"/>
              </a:rPr>
              <a:t> </a:t>
            </a:r>
            <a:r>
              <a:rPr lang="hr-HR" err="1">
                <a:latin typeface="Bahnschrift SemiLight"/>
              </a:rPr>
              <a:t>keep</a:t>
            </a:r>
            <a:r>
              <a:rPr lang="hr-HR" dirty="0">
                <a:latin typeface="Bahnschrift SemiLight"/>
              </a:rPr>
              <a:t> </a:t>
            </a:r>
            <a:r>
              <a:rPr lang="hr-HR" err="1">
                <a:latin typeface="Bahnschrift SemiLight"/>
              </a:rPr>
              <a:t>the</a:t>
            </a:r>
            <a:r>
              <a:rPr lang="hr-HR" dirty="0">
                <a:latin typeface="Bahnschrift SemiLight"/>
              </a:rPr>
              <a:t> design </a:t>
            </a:r>
            <a:r>
              <a:rPr lang="hr-HR" err="1">
                <a:latin typeface="Bahnschrift SemiLight"/>
              </a:rPr>
              <a:t>process</a:t>
            </a:r>
            <a:r>
              <a:rPr lang="hr-HR" dirty="0">
                <a:latin typeface="Bahnschrift SemiLight"/>
              </a:rPr>
              <a:t> </a:t>
            </a:r>
            <a:r>
              <a:rPr lang="hr-HR" err="1">
                <a:latin typeface="Bahnschrift SemiLight"/>
              </a:rPr>
              <a:t>centered</a:t>
            </a:r>
            <a:r>
              <a:rPr lang="hr-HR" dirty="0">
                <a:latin typeface="Bahnschrift SemiLight"/>
              </a:rPr>
              <a:t> on human </a:t>
            </a:r>
            <a:r>
              <a:rPr lang="hr-HR" err="1">
                <a:latin typeface="Bahnschrift SemiLight"/>
              </a:rPr>
              <a:t>needs</a:t>
            </a:r>
            <a:r>
              <a:rPr lang="hr-HR" dirty="0">
                <a:latin typeface="Bahnschrift SemiLight"/>
              </a:rPr>
              <a:t>.</a:t>
            </a:r>
            <a:endParaRPr lang="hr-HR"/>
          </a:p>
          <a:p>
            <a:pPr indent="0">
              <a:buNone/>
            </a:pPr>
            <a:r>
              <a:rPr lang="hr-HR" err="1">
                <a:latin typeface="Bahnschrift SemiLight"/>
              </a:rPr>
              <a:t>Ultimately</a:t>
            </a:r>
            <a:r>
              <a:rPr lang="hr-HR" dirty="0">
                <a:latin typeface="Bahnschrift SemiLight"/>
              </a:rPr>
              <a:t>, </a:t>
            </a:r>
            <a:r>
              <a:rPr lang="hr-HR" err="1">
                <a:latin typeface="Bahnschrift SemiLight"/>
              </a:rPr>
              <a:t>user</a:t>
            </a:r>
            <a:r>
              <a:rPr lang="hr-HR" dirty="0">
                <a:latin typeface="Bahnschrift SemiLight"/>
              </a:rPr>
              <a:t> </a:t>
            </a:r>
            <a:r>
              <a:rPr lang="hr-HR" err="1">
                <a:latin typeface="Bahnschrift SemiLight"/>
              </a:rPr>
              <a:t>testing</a:t>
            </a:r>
            <a:r>
              <a:rPr lang="hr-HR" dirty="0">
                <a:latin typeface="Bahnschrift SemiLight"/>
              </a:rPr>
              <a:t> </a:t>
            </a:r>
            <a:r>
              <a:rPr lang="hr-HR" err="1">
                <a:latin typeface="Bahnschrift SemiLight"/>
              </a:rPr>
              <a:t>bridges</a:t>
            </a:r>
            <a:r>
              <a:rPr lang="hr-HR" dirty="0">
                <a:latin typeface="Bahnschrift SemiLight"/>
              </a:rPr>
              <a:t> </a:t>
            </a:r>
            <a:r>
              <a:rPr lang="hr-HR" err="1">
                <a:latin typeface="Bahnschrift SemiLight"/>
              </a:rPr>
              <a:t>the</a:t>
            </a:r>
            <a:r>
              <a:rPr lang="hr-HR" dirty="0">
                <a:latin typeface="Bahnschrift SemiLight"/>
              </a:rPr>
              <a:t> </a:t>
            </a:r>
            <a:r>
              <a:rPr lang="hr-HR" err="1">
                <a:latin typeface="Bahnschrift SemiLight"/>
              </a:rPr>
              <a:t>gap</a:t>
            </a:r>
            <a:r>
              <a:rPr lang="hr-HR" dirty="0">
                <a:latin typeface="Bahnschrift SemiLight"/>
              </a:rPr>
              <a:t> </a:t>
            </a:r>
            <a:r>
              <a:rPr lang="hr-HR" err="1">
                <a:latin typeface="Bahnschrift SemiLight"/>
              </a:rPr>
              <a:t>between</a:t>
            </a:r>
            <a:r>
              <a:rPr lang="hr-HR" dirty="0">
                <a:latin typeface="Bahnschrift SemiLight"/>
              </a:rPr>
              <a:t> </a:t>
            </a:r>
            <a:r>
              <a:rPr lang="hr-HR" b="1" dirty="0">
                <a:latin typeface="Bahnschrift SemiLight"/>
              </a:rPr>
              <a:t>design </a:t>
            </a:r>
            <a:r>
              <a:rPr lang="hr-HR" b="1" err="1">
                <a:latin typeface="Bahnschrift SemiLight"/>
              </a:rPr>
              <a:t>intent</a:t>
            </a:r>
            <a:r>
              <a:rPr lang="hr-HR" b="1" dirty="0">
                <a:latin typeface="Bahnschrift SemiLight"/>
              </a:rPr>
              <a:t> </a:t>
            </a:r>
            <a:r>
              <a:rPr lang="hr-HR" b="1" err="1">
                <a:latin typeface="Bahnschrift SemiLight"/>
              </a:rPr>
              <a:t>and</a:t>
            </a:r>
            <a:r>
              <a:rPr lang="hr-HR" b="1" dirty="0">
                <a:latin typeface="Bahnschrift SemiLight"/>
              </a:rPr>
              <a:t> </a:t>
            </a:r>
            <a:r>
              <a:rPr lang="hr-HR" b="1" err="1">
                <a:latin typeface="Bahnschrift SemiLight"/>
              </a:rPr>
              <a:t>user</a:t>
            </a:r>
            <a:r>
              <a:rPr lang="hr-HR" b="1" dirty="0">
                <a:latin typeface="Bahnschrift SemiLight"/>
              </a:rPr>
              <a:t> </a:t>
            </a:r>
            <a:r>
              <a:rPr lang="hr-HR" b="1" err="1">
                <a:latin typeface="Bahnschrift SemiLight"/>
              </a:rPr>
              <a:t>reality</a:t>
            </a:r>
            <a:r>
              <a:rPr lang="hr-HR" dirty="0">
                <a:latin typeface="Bahnschrift SemiLight"/>
              </a:rPr>
              <a:t>, </a:t>
            </a:r>
            <a:r>
              <a:rPr lang="hr-HR" err="1">
                <a:latin typeface="Bahnschrift SemiLight"/>
              </a:rPr>
              <a:t>making</a:t>
            </a:r>
            <a:r>
              <a:rPr lang="hr-HR" dirty="0">
                <a:latin typeface="Bahnschrift SemiLight"/>
              </a:rPr>
              <a:t> </a:t>
            </a:r>
            <a:r>
              <a:rPr lang="hr-HR" err="1">
                <a:latin typeface="Bahnschrift SemiLight"/>
              </a:rPr>
              <a:t>it</a:t>
            </a:r>
            <a:r>
              <a:rPr lang="hr-HR" dirty="0">
                <a:latin typeface="Bahnschrift SemiLight"/>
              </a:rPr>
              <a:t> a </a:t>
            </a:r>
            <a:r>
              <a:rPr lang="hr-HR" err="1">
                <a:latin typeface="Bahnschrift SemiLight"/>
              </a:rPr>
              <a:t>cornerstone</a:t>
            </a:r>
            <a:r>
              <a:rPr lang="hr-HR" dirty="0">
                <a:latin typeface="Bahnschrift SemiLight"/>
              </a:rPr>
              <a:t> </a:t>
            </a:r>
            <a:r>
              <a:rPr lang="hr-HR" err="1">
                <a:latin typeface="Bahnschrift SemiLight"/>
              </a:rPr>
              <a:t>skill</a:t>
            </a:r>
            <a:r>
              <a:rPr lang="hr-HR" dirty="0">
                <a:latin typeface="Bahnschrift SemiLight"/>
              </a:rPr>
              <a:t> for </a:t>
            </a:r>
            <a:r>
              <a:rPr lang="hr-HR" err="1">
                <a:latin typeface="Bahnschrift SemiLight"/>
              </a:rPr>
              <a:t>any</a:t>
            </a:r>
            <a:r>
              <a:rPr lang="hr-HR" dirty="0">
                <a:latin typeface="Bahnschrift SemiLight"/>
              </a:rPr>
              <a:t> UX </a:t>
            </a:r>
            <a:r>
              <a:rPr lang="hr-HR" err="1">
                <a:latin typeface="Bahnschrift SemiLight"/>
              </a:rPr>
              <a:t>professional</a:t>
            </a:r>
            <a:r>
              <a:rPr lang="hr-HR" dirty="0">
                <a:latin typeface="Bahnschrift SemiLight"/>
              </a:rPr>
              <a:t>.</a:t>
            </a:r>
            <a:endParaRPr lang="hr-HR"/>
          </a:p>
          <a:p>
            <a:pPr marL="0" indent="0">
              <a:buNone/>
            </a:pPr>
            <a:endParaRPr lang="hr-HR" dirty="0"/>
          </a:p>
        </p:txBody>
      </p:sp>
    </p:spTree>
    <p:extLst>
      <p:ext uri="{BB962C8B-B14F-4D97-AF65-F5344CB8AC3E}">
        <p14:creationId xmlns:p14="http://schemas.microsoft.com/office/powerpoint/2010/main" val="54114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2495-EC94-20E7-4CAD-9646892EFB03}"/>
              </a:ext>
            </a:extLst>
          </p:cNvPr>
          <p:cNvSpPr>
            <a:spLocks noGrp="1"/>
          </p:cNvSpPr>
          <p:nvPr>
            <p:ph type="title"/>
          </p:nvPr>
        </p:nvSpPr>
        <p:spPr/>
        <p:txBody>
          <a:bodyPr/>
          <a:lstStyle/>
          <a:p>
            <a:r>
              <a:rPr lang="fr-BE" dirty="0" err="1"/>
              <a:t>What’s</a:t>
            </a:r>
            <a:r>
              <a:rPr lang="fr-BE" dirty="0"/>
              <a:t> on the menu?</a:t>
            </a:r>
          </a:p>
        </p:txBody>
      </p:sp>
      <p:sp>
        <p:nvSpPr>
          <p:cNvPr id="3" name="Content Placeholder 2">
            <a:extLst>
              <a:ext uri="{FF2B5EF4-FFF2-40B4-BE49-F238E27FC236}">
                <a16:creationId xmlns:a16="http://schemas.microsoft.com/office/drawing/2014/main" id="{B9DD4840-F1D6-6A8C-7158-61406F584D67}"/>
              </a:ext>
            </a:extLst>
          </p:cNvPr>
          <p:cNvSpPr>
            <a:spLocks noGrp="1"/>
          </p:cNvSpPr>
          <p:nvPr>
            <p:ph idx="1"/>
          </p:nvPr>
        </p:nvSpPr>
        <p:spPr/>
        <p:txBody>
          <a:bodyPr/>
          <a:lstStyle/>
          <a:p>
            <a:r>
              <a:rPr lang="fr-BE" dirty="0"/>
              <a:t>Who’s </a:t>
            </a:r>
            <a:r>
              <a:rPr lang="fr-BE" dirty="0" err="1"/>
              <a:t>who</a:t>
            </a:r>
            <a:r>
              <a:rPr lang="fr-BE" dirty="0"/>
              <a:t>?</a:t>
            </a:r>
          </a:p>
          <a:p>
            <a:r>
              <a:rPr lang="hr-HR" dirty="0"/>
              <a:t>Program and timeline</a:t>
            </a:r>
            <a:endParaRPr lang="fr-BE" dirty="0"/>
          </a:p>
          <a:p>
            <a:r>
              <a:rPr lang="fr-BE" dirty="0" err="1"/>
              <a:t>Methodologies</a:t>
            </a:r>
            <a:endParaRPr lang="fr-BE" dirty="0"/>
          </a:p>
          <a:p>
            <a:r>
              <a:rPr lang="fr-BE" dirty="0"/>
              <a:t>Q/A</a:t>
            </a:r>
          </a:p>
        </p:txBody>
      </p:sp>
    </p:spTree>
    <p:extLst>
      <p:ext uri="{BB962C8B-B14F-4D97-AF65-F5344CB8AC3E}">
        <p14:creationId xmlns:p14="http://schemas.microsoft.com/office/powerpoint/2010/main" val="3736941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B5037-CEB7-93FE-A360-6466BCC9DF36}"/>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9217EBD7-16BB-B867-3671-331378B22873}"/>
              </a:ext>
            </a:extLst>
          </p:cNvPr>
          <p:cNvSpPr>
            <a:spLocks noGrp="1"/>
          </p:cNvSpPr>
          <p:nvPr>
            <p:ph type="title"/>
          </p:nvPr>
        </p:nvSpPr>
        <p:spPr/>
        <p:txBody>
          <a:bodyPr/>
          <a:lstStyle/>
          <a:p>
            <a:pPr>
              <a:lnSpc>
                <a:spcPct val="107000"/>
              </a:lnSpc>
              <a:spcAft>
                <a:spcPts val="800"/>
              </a:spcAft>
            </a:pPr>
            <a:r>
              <a:rPr lang="hr-HR" b="1" dirty="0" err="1">
                <a:latin typeface="Bahnschrift SemiBold"/>
              </a:rPr>
              <a:t>Example</a:t>
            </a:r>
            <a:r>
              <a:rPr lang="hr-HR" b="1" dirty="0">
                <a:latin typeface="Bahnschrift SemiBold"/>
              </a:rPr>
              <a:t> </a:t>
            </a:r>
            <a:r>
              <a:rPr lang="hr-HR" b="1" dirty="0" err="1">
                <a:latin typeface="Bahnschrift SemiBold"/>
              </a:rPr>
              <a:t>of</a:t>
            </a:r>
            <a:r>
              <a:rPr lang="hr-HR" b="1" dirty="0">
                <a:latin typeface="Bahnschrift SemiBold"/>
              </a:rPr>
              <a:t> </a:t>
            </a:r>
            <a:r>
              <a:rPr lang="hr-HR" b="1" dirty="0" err="1">
                <a:latin typeface="Bahnschrift SemiBold"/>
              </a:rPr>
              <a:t>an</a:t>
            </a:r>
            <a:r>
              <a:rPr lang="hr-HR" b="1" dirty="0">
                <a:latin typeface="Bahnschrift SemiBold"/>
              </a:rPr>
              <a:t> </a:t>
            </a:r>
            <a:r>
              <a:rPr lang="hr-HR" b="1" dirty="0" err="1">
                <a:latin typeface="Bahnschrift SemiBold"/>
              </a:rPr>
              <a:t>exercise</a:t>
            </a:r>
            <a:r>
              <a:rPr lang="hr-HR" b="1" dirty="0">
                <a:latin typeface="Bahnschrift SemiBold"/>
              </a:rPr>
              <a:t> : </a:t>
            </a:r>
            <a:r>
              <a:rPr lang="hr-HR" b="1" dirty="0" err="1">
                <a:latin typeface="Bahnschrift SemiBold"/>
              </a:rPr>
              <a:t>User</a:t>
            </a:r>
            <a:r>
              <a:rPr lang="hr-HR" b="1" dirty="0">
                <a:latin typeface="Bahnschrift SemiBold"/>
              </a:rPr>
              <a:t> </a:t>
            </a:r>
            <a:r>
              <a:rPr lang="hr-HR" b="1" dirty="0" err="1">
                <a:latin typeface="Bahnschrift SemiBold"/>
              </a:rPr>
              <a:t>testing</a:t>
            </a:r>
            <a:endParaRPr lang="fr-BE" b="1" dirty="0" err="1">
              <a:latin typeface="Bahnschrift SemiLight"/>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F56E1442-E2C5-5DD4-A360-929F990B32F7}"/>
              </a:ext>
            </a:extLst>
          </p:cNvPr>
          <p:cNvSpPr>
            <a:spLocks noGrp="1"/>
          </p:cNvSpPr>
          <p:nvPr>
            <p:ph idx="1"/>
          </p:nvPr>
        </p:nvSpPr>
        <p:spPr>
          <a:xfrm>
            <a:off x="5524968" y="1825625"/>
            <a:ext cx="5828832" cy="4351338"/>
          </a:xfrm>
        </p:spPr>
        <p:txBody>
          <a:bodyPr vert="horz" lIns="91440" tIns="45720" rIns="91440" bIns="45720" rtlCol="0" anchor="t">
            <a:normAutofit lnSpcReduction="10000"/>
          </a:bodyPr>
          <a:lstStyle/>
          <a:p>
            <a:pPr>
              <a:buNone/>
            </a:pPr>
            <a:r>
              <a:rPr lang="hr-HR" sz="2000" err="1">
                <a:latin typeface="Bahnschrift SemiLight"/>
              </a:rPr>
              <a:t>During</a:t>
            </a:r>
            <a:r>
              <a:rPr lang="hr-HR" sz="2000" dirty="0">
                <a:latin typeface="Bahnschrift SemiLight"/>
              </a:rPr>
              <a:t> </a:t>
            </a:r>
            <a:r>
              <a:rPr lang="hr-HR" sz="2000" err="1">
                <a:latin typeface="Bahnschrift SemiLight"/>
              </a:rPr>
              <a:t>this</a:t>
            </a:r>
            <a:r>
              <a:rPr lang="hr-HR" sz="2000" dirty="0">
                <a:latin typeface="Bahnschrift SemiLight"/>
              </a:rPr>
              <a:t> </a:t>
            </a:r>
            <a:r>
              <a:rPr lang="hr-HR" sz="2000" err="1">
                <a:latin typeface="Bahnschrift SemiLight"/>
              </a:rPr>
              <a:t>session</a:t>
            </a:r>
            <a:r>
              <a:rPr lang="hr-HR" sz="2000" dirty="0">
                <a:latin typeface="Bahnschrift SemiLight"/>
              </a:rPr>
              <a:t>, </a:t>
            </a:r>
            <a:r>
              <a:rPr lang="hr-HR" sz="2000" err="1">
                <a:latin typeface="Bahnschrift SemiLight"/>
              </a:rPr>
              <a:t>participants</a:t>
            </a:r>
            <a:r>
              <a:rPr lang="hr-HR" sz="2000" dirty="0">
                <a:latin typeface="Bahnschrift SemiLight"/>
              </a:rPr>
              <a:t> </a:t>
            </a:r>
            <a:r>
              <a:rPr lang="hr-HR" sz="2000" err="1">
                <a:latin typeface="Bahnschrift SemiLight"/>
              </a:rPr>
              <a:t>will</a:t>
            </a:r>
            <a:r>
              <a:rPr lang="hr-HR" sz="2000" dirty="0">
                <a:latin typeface="Bahnschrift SemiLight"/>
              </a:rPr>
              <a:t> </a:t>
            </a:r>
            <a:r>
              <a:rPr lang="hr-HR" sz="2000" err="1">
                <a:latin typeface="Bahnschrift SemiLight"/>
              </a:rPr>
              <a:t>learn</a:t>
            </a:r>
            <a:r>
              <a:rPr lang="hr-HR" sz="2000" dirty="0">
                <a:latin typeface="Bahnschrift SemiLight"/>
              </a:rPr>
              <a:t> how to plan </a:t>
            </a:r>
            <a:r>
              <a:rPr lang="hr-HR" sz="2000" err="1">
                <a:latin typeface="Bahnschrift SemiLight"/>
              </a:rPr>
              <a:t>and</a:t>
            </a:r>
            <a:r>
              <a:rPr lang="hr-HR" sz="2000" dirty="0">
                <a:latin typeface="Bahnschrift SemiLight"/>
              </a:rPr>
              <a:t> </a:t>
            </a:r>
            <a:r>
              <a:rPr lang="hr-HR" sz="2000" err="1">
                <a:highlight>
                  <a:srgbClr val="FFFF00"/>
                </a:highlight>
                <a:latin typeface="Bahnschrift SemiLight"/>
              </a:rPr>
              <a:t>conduct</a:t>
            </a:r>
            <a:r>
              <a:rPr lang="hr-HR" sz="2000" dirty="0">
                <a:highlight>
                  <a:srgbClr val="FFFF00"/>
                </a:highlight>
                <a:latin typeface="Bahnschrift SemiLight"/>
              </a:rPr>
              <a:t> </a:t>
            </a:r>
            <a:r>
              <a:rPr lang="hr-HR" sz="2000" b="1" err="1">
                <a:highlight>
                  <a:srgbClr val="FFFF00"/>
                </a:highlight>
                <a:latin typeface="Bahnschrift SemiLight"/>
              </a:rPr>
              <a:t>user</a:t>
            </a:r>
            <a:r>
              <a:rPr lang="hr-HR" sz="2000" b="1" dirty="0">
                <a:highlight>
                  <a:srgbClr val="FFFF00"/>
                </a:highlight>
                <a:latin typeface="Bahnschrift SemiLight"/>
              </a:rPr>
              <a:t> </a:t>
            </a:r>
            <a:r>
              <a:rPr lang="hr-HR" sz="2000" b="1" err="1">
                <a:highlight>
                  <a:srgbClr val="FFFF00"/>
                </a:highlight>
                <a:latin typeface="Bahnschrift SemiLight"/>
              </a:rPr>
              <a:t>testing</a:t>
            </a:r>
            <a:r>
              <a:rPr lang="hr-HR" sz="2000" dirty="0">
                <a:latin typeface="Bahnschrift SemiLight"/>
              </a:rPr>
              <a:t> to </a:t>
            </a:r>
            <a:r>
              <a:rPr lang="hr-HR" sz="2000" err="1">
                <a:latin typeface="Bahnschrift SemiLight"/>
              </a:rPr>
              <a:t>validate</a:t>
            </a:r>
            <a:r>
              <a:rPr lang="hr-HR" sz="2000" dirty="0">
                <a:latin typeface="Bahnschrift SemiLight"/>
              </a:rPr>
              <a:t> design </a:t>
            </a:r>
            <a:r>
              <a:rPr lang="hr-HR" sz="2000" err="1">
                <a:latin typeface="Bahnschrift SemiLight"/>
              </a:rPr>
              <a:t>decisions</a:t>
            </a:r>
            <a:r>
              <a:rPr lang="hr-HR" sz="2000" dirty="0">
                <a:latin typeface="Bahnschrift SemiLight"/>
              </a:rPr>
              <a:t>.</a:t>
            </a:r>
            <a:endParaRPr lang="fr-FR" sz="2000" dirty="0"/>
          </a:p>
          <a:p>
            <a:pPr>
              <a:buNone/>
            </a:pPr>
            <a:r>
              <a:rPr lang="hr-HR" sz="2000" dirty="0" err="1">
                <a:latin typeface="Bahnschrift SemiLight"/>
              </a:rPr>
              <a:t>They</a:t>
            </a:r>
            <a:r>
              <a:rPr lang="hr-HR" sz="2000" dirty="0">
                <a:latin typeface="Bahnschrift SemiLight"/>
              </a:rPr>
              <a:t> </a:t>
            </a:r>
            <a:r>
              <a:rPr lang="hr-HR" sz="2000" dirty="0" err="1">
                <a:latin typeface="Bahnschrift SemiLight"/>
              </a:rPr>
              <a:t>will</a:t>
            </a:r>
            <a:r>
              <a:rPr lang="hr-HR" sz="2000" dirty="0">
                <a:latin typeface="Bahnschrift SemiLight"/>
              </a:rPr>
              <a:t> start </a:t>
            </a:r>
            <a:r>
              <a:rPr lang="hr-HR" sz="2000" dirty="0" err="1">
                <a:latin typeface="Bahnschrift SemiLight"/>
              </a:rPr>
              <a:t>by</a:t>
            </a:r>
            <a:r>
              <a:rPr lang="hr-HR" sz="2000" dirty="0">
                <a:latin typeface="Bahnschrift SemiLight"/>
              </a:rPr>
              <a:t> </a:t>
            </a:r>
            <a:r>
              <a:rPr lang="hr-HR" sz="2000" dirty="0" err="1">
                <a:latin typeface="Bahnschrift SemiLight"/>
              </a:rPr>
              <a:t>watching</a:t>
            </a:r>
            <a:r>
              <a:rPr lang="hr-HR" sz="2000" dirty="0">
                <a:latin typeface="Bahnschrift SemiLight"/>
              </a:rPr>
              <a:t> a </a:t>
            </a:r>
            <a:r>
              <a:rPr lang="hr-HR" sz="2000" dirty="0" err="1">
                <a:latin typeface="Bahnschrift SemiLight"/>
              </a:rPr>
              <a:t>few</a:t>
            </a:r>
            <a:r>
              <a:rPr lang="hr-HR" sz="2000" dirty="0">
                <a:latin typeface="Bahnschrift SemiLight"/>
              </a:rPr>
              <a:t> </a:t>
            </a:r>
            <a:r>
              <a:rPr lang="hr-HR" sz="2000" b="1" dirty="0">
                <a:latin typeface="Bahnschrift SemiLight"/>
              </a:rPr>
              <a:t>short </a:t>
            </a:r>
            <a:r>
              <a:rPr lang="hr-HR" sz="2000" b="1" dirty="0" err="1">
                <a:latin typeface="Bahnschrift SemiLight"/>
              </a:rPr>
              <a:t>videos</a:t>
            </a:r>
            <a:r>
              <a:rPr lang="hr-HR" sz="2000" dirty="0">
                <a:latin typeface="Bahnschrift SemiLight"/>
              </a:rPr>
              <a:t> </a:t>
            </a:r>
            <a:r>
              <a:rPr lang="hr-HR" sz="2000" dirty="0" err="1">
                <a:latin typeface="Bahnschrift SemiLight"/>
              </a:rPr>
              <a:t>that</a:t>
            </a:r>
            <a:r>
              <a:rPr lang="hr-HR" sz="2000" dirty="0">
                <a:latin typeface="Bahnschrift SemiLight"/>
              </a:rPr>
              <a:t> </a:t>
            </a:r>
            <a:r>
              <a:rPr lang="hr-HR" sz="2000" dirty="0" err="1">
                <a:latin typeface="Bahnschrift SemiLight"/>
              </a:rPr>
              <a:t>illustrate</a:t>
            </a:r>
            <a:r>
              <a:rPr lang="hr-HR" sz="2000" dirty="0">
                <a:latin typeface="Bahnschrift SemiLight"/>
              </a:rPr>
              <a:t> </a:t>
            </a:r>
            <a:r>
              <a:rPr lang="hr-HR" sz="2000" dirty="0" err="1">
                <a:latin typeface="Bahnschrift SemiLight"/>
              </a:rPr>
              <a:t>the</a:t>
            </a:r>
            <a:r>
              <a:rPr lang="hr-HR" sz="2000" dirty="0">
                <a:latin typeface="Bahnschrift SemiLight"/>
              </a:rPr>
              <a:t> </a:t>
            </a:r>
            <a:r>
              <a:rPr lang="hr-HR" sz="2000" b="1" dirty="0" err="1">
                <a:latin typeface="Bahnschrift SemiLight"/>
              </a:rPr>
              <a:t>testing</a:t>
            </a:r>
            <a:r>
              <a:rPr lang="hr-HR" sz="2000" b="1" dirty="0">
                <a:latin typeface="Bahnschrift SemiLight"/>
              </a:rPr>
              <a:t> </a:t>
            </a:r>
            <a:r>
              <a:rPr lang="hr-HR" sz="2000" b="1" dirty="0" err="1">
                <a:latin typeface="Bahnschrift SemiLight"/>
              </a:rPr>
              <a:t>process</a:t>
            </a:r>
            <a:r>
              <a:rPr lang="hr-HR" sz="2000" b="1" dirty="0">
                <a:latin typeface="Bahnschrift SemiLight"/>
              </a:rPr>
              <a:t>, </a:t>
            </a:r>
            <a:r>
              <a:rPr lang="hr-HR" sz="2000" b="1" dirty="0" err="1">
                <a:latin typeface="Bahnschrift SemiLight"/>
              </a:rPr>
              <a:t>good</a:t>
            </a:r>
            <a:r>
              <a:rPr lang="hr-HR" sz="2000" b="1" dirty="0">
                <a:latin typeface="Bahnschrift SemiLight"/>
              </a:rPr>
              <a:t> </a:t>
            </a:r>
            <a:r>
              <a:rPr lang="hr-HR" sz="2000" b="1" dirty="0" err="1">
                <a:latin typeface="Bahnschrift SemiLight"/>
              </a:rPr>
              <a:t>practices</a:t>
            </a:r>
            <a:r>
              <a:rPr lang="hr-HR" sz="2000" b="1" dirty="0">
                <a:latin typeface="Bahnschrift SemiLight"/>
              </a:rPr>
              <a:t>, </a:t>
            </a:r>
            <a:r>
              <a:rPr lang="hr-HR" sz="2000" b="1" dirty="0" err="1">
                <a:latin typeface="Bahnschrift SemiLight"/>
              </a:rPr>
              <a:t>and</a:t>
            </a:r>
            <a:r>
              <a:rPr lang="hr-HR" sz="2000" b="1" dirty="0">
                <a:latin typeface="Bahnschrift SemiLight"/>
              </a:rPr>
              <a:t> </a:t>
            </a:r>
            <a:r>
              <a:rPr lang="hr-HR" sz="2000" b="1" dirty="0" err="1">
                <a:latin typeface="Bahnschrift SemiLight"/>
              </a:rPr>
              <a:t>common</a:t>
            </a:r>
            <a:r>
              <a:rPr lang="hr-HR" sz="2000" b="1" dirty="0">
                <a:latin typeface="Bahnschrift SemiLight"/>
              </a:rPr>
              <a:t> </a:t>
            </a:r>
            <a:r>
              <a:rPr lang="hr-HR" sz="2000" b="1" dirty="0" err="1">
                <a:latin typeface="Bahnschrift SemiLight"/>
              </a:rPr>
              <a:t>mistakes</a:t>
            </a:r>
            <a:r>
              <a:rPr lang="hr-HR" sz="2000" dirty="0">
                <a:latin typeface="Bahnschrift SemiLight"/>
              </a:rPr>
              <a:t>.</a:t>
            </a:r>
            <a:br>
              <a:rPr lang="hr-HR" sz="2000" dirty="0">
                <a:latin typeface="Bahnschrift SemiLight"/>
              </a:rPr>
            </a:br>
            <a:endParaRPr lang="hr-HR" sz="2000" dirty="0">
              <a:latin typeface="Bahnschrift SemiLight"/>
            </a:endParaRPr>
          </a:p>
          <a:p>
            <a:r>
              <a:rPr lang="hr-HR" sz="2000" b="1" dirty="0" err="1">
                <a:latin typeface="Bahnschrift SemiLight"/>
              </a:rPr>
              <a:t>The</a:t>
            </a:r>
            <a:r>
              <a:rPr lang="hr-HR" sz="2000" b="1" dirty="0">
                <a:latin typeface="Bahnschrift SemiLight"/>
              </a:rPr>
              <a:t> </a:t>
            </a:r>
            <a:r>
              <a:rPr lang="hr-HR" sz="2000" b="1" dirty="0" err="1">
                <a:latin typeface="Bahnschrift SemiLight"/>
              </a:rPr>
              <a:t>User</a:t>
            </a:r>
            <a:r>
              <a:rPr lang="hr-HR" sz="2000" b="1" dirty="0">
                <a:latin typeface="Bahnschrift SemiLight"/>
              </a:rPr>
              <a:t> </a:t>
            </a:r>
            <a:r>
              <a:rPr lang="hr-HR" sz="2000" b="1" dirty="0" err="1">
                <a:latin typeface="Bahnschrift SemiLight"/>
              </a:rPr>
              <a:t>Need</a:t>
            </a:r>
            <a:r>
              <a:rPr lang="hr-HR" sz="2000" b="1" dirty="0">
                <a:latin typeface="Bahnschrift SemiLight"/>
              </a:rPr>
              <a:t> </a:t>
            </a:r>
            <a:r>
              <a:rPr lang="hr-HR" sz="2000" b="1" dirty="0" err="1">
                <a:latin typeface="Bahnschrift SemiLight"/>
              </a:rPr>
              <a:t>Investigation</a:t>
            </a:r>
            <a:r>
              <a:rPr lang="hr-HR" sz="2000" b="1" dirty="0">
                <a:latin typeface="Bahnschrift SemiLight"/>
              </a:rPr>
              <a:t> </a:t>
            </a:r>
            <a:r>
              <a:rPr lang="hr-HR" sz="2000" b="1" dirty="0" err="1">
                <a:latin typeface="Bahnschrift SemiLight"/>
              </a:rPr>
              <a:t>Canvas</a:t>
            </a:r>
            <a:r>
              <a:rPr lang="hr-HR" sz="2000" dirty="0">
                <a:latin typeface="Bahnschrift SemiLight"/>
              </a:rPr>
              <a:t>, to </a:t>
            </a:r>
            <a:r>
              <a:rPr lang="hr-HR" sz="2000" dirty="0" err="1">
                <a:latin typeface="Bahnschrift SemiLight"/>
              </a:rPr>
              <a:t>define</a:t>
            </a:r>
            <a:r>
              <a:rPr lang="hr-HR" sz="2000" dirty="0">
                <a:latin typeface="Bahnschrift SemiLight"/>
              </a:rPr>
              <a:t> </a:t>
            </a:r>
            <a:r>
              <a:rPr lang="hr-HR" sz="2000" dirty="0" err="1">
                <a:latin typeface="Bahnschrift SemiLight"/>
              </a:rPr>
              <a:t>what</a:t>
            </a:r>
            <a:r>
              <a:rPr lang="hr-HR" sz="2000" dirty="0">
                <a:latin typeface="Bahnschrift SemiLight"/>
              </a:rPr>
              <a:t> to test </a:t>
            </a:r>
            <a:r>
              <a:rPr lang="hr-HR" sz="2000" dirty="0" err="1">
                <a:latin typeface="Bahnschrift SemiLight"/>
              </a:rPr>
              <a:t>and</a:t>
            </a:r>
            <a:r>
              <a:rPr lang="hr-HR" sz="2000" dirty="0">
                <a:latin typeface="Bahnschrift SemiLight"/>
              </a:rPr>
              <a:t> </a:t>
            </a:r>
            <a:r>
              <a:rPr lang="hr-HR" sz="2000" dirty="0" err="1">
                <a:latin typeface="Bahnschrift SemiLight"/>
              </a:rPr>
              <a:t>why</a:t>
            </a:r>
            <a:r>
              <a:rPr lang="hr-HR" sz="2000" dirty="0">
                <a:latin typeface="Bahnschrift SemiLight"/>
              </a:rPr>
              <a:t>.</a:t>
            </a:r>
            <a:endParaRPr lang="hr-HR" sz="2000">
              <a:latin typeface="Bahnschrift SemiLight"/>
            </a:endParaRPr>
          </a:p>
          <a:p>
            <a:pPr>
              <a:buFont typeface="Arial"/>
              <a:buChar char="•"/>
            </a:pPr>
            <a:r>
              <a:rPr lang="hr-HR" sz="2000" dirty="0">
                <a:latin typeface="Bahnschrift SemiLight"/>
              </a:rPr>
              <a:t>A </a:t>
            </a:r>
            <a:r>
              <a:rPr lang="hr-HR" sz="2000" b="1" dirty="0">
                <a:latin typeface="Bahnschrift SemiLight"/>
              </a:rPr>
              <a:t>Test </a:t>
            </a:r>
            <a:r>
              <a:rPr lang="hr-HR" sz="2000" b="1" err="1">
                <a:latin typeface="Bahnschrift SemiLight"/>
              </a:rPr>
              <a:t>Protocol</a:t>
            </a:r>
            <a:r>
              <a:rPr lang="hr-HR" sz="2000" b="1" dirty="0">
                <a:latin typeface="Bahnschrift SemiLight"/>
              </a:rPr>
              <a:t> </a:t>
            </a:r>
            <a:r>
              <a:rPr lang="hr-HR" sz="2000" b="1" err="1">
                <a:latin typeface="Bahnschrift SemiLight"/>
              </a:rPr>
              <a:t>Canvas</a:t>
            </a:r>
            <a:r>
              <a:rPr lang="hr-HR" sz="2000" dirty="0">
                <a:latin typeface="Bahnschrift SemiLight"/>
              </a:rPr>
              <a:t>, to </a:t>
            </a:r>
            <a:r>
              <a:rPr lang="hr-HR" sz="2000" err="1">
                <a:latin typeface="Bahnschrift SemiLight"/>
              </a:rPr>
              <a:t>structure</a:t>
            </a:r>
            <a:r>
              <a:rPr lang="hr-HR" sz="2000" dirty="0">
                <a:latin typeface="Bahnschrift SemiLight"/>
              </a:rPr>
              <a:t> </a:t>
            </a:r>
            <a:r>
              <a:rPr lang="hr-HR" sz="2000" err="1">
                <a:latin typeface="Bahnschrift SemiLight"/>
              </a:rPr>
              <a:t>their</a:t>
            </a:r>
            <a:r>
              <a:rPr lang="hr-HR" sz="2000" dirty="0">
                <a:latin typeface="Bahnschrift SemiLight"/>
              </a:rPr>
              <a:t> </a:t>
            </a:r>
            <a:r>
              <a:rPr lang="hr-HR" sz="2000" err="1">
                <a:latin typeface="Bahnschrift SemiLight"/>
              </a:rPr>
              <a:t>user</a:t>
            </a:r>
            <a:r>
              <a:rPr lang="hr-HR" sz="2000" dirty="0">
                <a:latin typeface="Bahnschrift SemiLight"/>
              </a:rPr>
              <a:t> test </a:t>
            </a:r>
            <a:r>
              <a:rPr lang="hr-HR" sz="2000" err="1">
                <a:latin typeface="Bahnschrift SemiLight"/>
              </a:rPr>
              <a:t>scenario</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questions</a:t>
            </a:r>
            <a:r>
              <a:rPr lang="hr-HR" sz="2000" dirty="0">
                <a:latin typeface="Bahnschrift SemiLight"/>
              </a:rPr>
              <a:t>.</a:t>
            </a:r>
            <a:endParaRPr lang="hr-HR" sz="2000" dirty="0"/>
          </a:p>
          <a:p>
            <a:pPr indent="0">
              <a:buNone/>
            </a:pPr>
            <a:r>
              <a:rPr lang="hr-HR" sz="2000" err="1">
                <a:latin typeface="Bahnschrift SemiLight"/>
              </a:rPr>
              <a:t>By</a:t>
            </a:r>
            <a:r>
              <a:rPr lang="hr-HR" sz="2000" dirty="0">
                <a:latin typeface="Bahnschrift SemiLight"/>
              </a:rPr>
              <a:t> </a:t>
            </a:r>
            <a:r>
              <a:rPr lang="hr-HR" sz="2000" err="1">
                <a:latin typeface="Bahnschrift SemiLight"/>
              </a:rPr>
              <a:t>the</a:t>
            </a:r>
            <a:r>
              <a:rPr lang="hr-HR" sz="2000" dirty="0">
                <a:latin typeface="Bahnschrift SemiLight"/>
              </a:rPr>
              <a:t> </a:t>
            </a:r>
            <a:r>
              <a:rPr lang="hr-HR" sz="2000" err="1">
                <a:latin typeface="Bahnschrift SemiLight"/>
              </a:rPr>
              <a:t>end</a:t>
            </a:r>
            <a:r>
              <a:rPr lang="hr-HR" sz="2000" dirty="0">
                <a:latin typeface="Bahnschrift SemiLight"/>
              </a:rPr>
              <a:t> </a:t>
            </a:r>
            <a:r>
              <a:rPr lang="hr-HR" sz="2000" err="1">
                <a:latin typeface="Bahnschrift SemiLight"/>
              </a:rPr>
              <a:t>of</a:t>
            </a:r>
            <a:r>
              <a:rPr lang="hr-HR" sz="2000" dirty="0">
                <a:latin typeface="Bahnschrift SemiLight"/>
              </a:rPr>
              <a:t> </a:t>
            </a:r>
            <a:r>
              <a:rPr lang="hr-HR" sz="2000" err="1">
                <a:latin typeface="Bahnschrift SemiLight"/>
              </a:rPr>
              <a:t>the</a:t>
            </a:r>
            <a:r>
              <a:rPr lang="hr-HR" sz="2000" dirty="0">
                <a:latin typeface="Bahnschrift SemiLight"/>
              </a:rPr>
              <a:t> </a:t>
            </a:r>
            <a:r>
              <a:rPr lang="hr-HR" sz="2000" err="1">
                <a:latin typeface="Bahnschrift SemiLight"/>
              </a:rPr>
              <a:t>session</a:t>
            </a:r>
            <a:r>
              <a:rPr lang="hr-HR" sz="2000" dirty="0">
                <a:latin typeface="Bahnschrift SemiLight"/>
              </a:rPr>
              <a:t>, </a:t>
            </a:r>
            <a:r>
              <a:rPr lang="hr-HR" sz="2000" err="1">
                <a:latin typeface="Bahnschrift SemiLight"/>
              </a:rPr>
              <a:t>participants</a:t>
            </a:r>
            <a:r>
              <a:rPr lang="hr-HR" sz="2000" dirty="0">
                <a:latin typeface="Bahnschrift SemiLight"/>
              </a:rPr>
              <a:t> </a:t>
            </a:r>
            <a:r>
              <a:rPr lang="hr-HR" sz="2000" err="1">
                <a:latin typeface="Bahnschrift SemiLight"/>
              </a:rPr>
              <a:t>will</a:t>
            </a:r>
            <a:r>
              <a:rPr lang="hr-HR" sz="2000" dirty="0">
                <a:latin typeface="Bahnschrift SemiLight"/>
              </a:rPr>
              <a:t> </a:t>
            </a:r>
            <a:r>
              <a:rPr lang="hr-HR" sz="2000" err="1">
                <a:latin typeface="Bahnschrift SemiLight"/>
              </a:rPr>
              <a:t>understand</a:t>
            </a:r>
            <a:r>
              <a:rPr lang="hr-HR" sz="2000" dirty="0">
                <a:latin typeface="Bahnschrift SemiLight"/>
              </a:rPr>
              <a:t> how to </a:t>
            </a:r>
            <a:r>
              <a:rPr lang="hr-HR" sz="2000" b="1" err="1">
                <a:latin typeface="Bahnschrift SemiLight"/>
              </a:rPr>
              <a:t>prepare</a:t>
            </a:r>
            <a:r>
              <a:rPr lang="hr-HR" sz="2000" b="1" dirty="0">
                <a:latin typeface="Bahnschrift SemiLight"/>
              </a:rPr>
              <a:t>, </a:t>
            </a:r>
            <a:r>
              <a:rPr lang="hr-HR" sz="2000" b="1" err="1">
                <a:latin typeface="Bahnschrift SemiLight"/>
              </a:rPr>
              <a:t>conduct</a:t>
            </a:r>
            <a:r>
              <a:rPr lang="hr-HR" sz="2000" b="1" dirty="0">
                <a:latin typeface="Bahnschrift SemiLight"/>
              </a:rPr>
              <a:t>, </a:t>
            </a:r>
            <a:r>
              <a:rPr lang="hr-HR" sz="2000" b="1" err="1">
                <a:latin typeface="Bahnschrift SemiLight"/>
              </a:rPr>
              <a:t>and</a:t>
            </a:r>
            <a:r>
              <a:rPr lang="hr-HR" sz="2000" b="1" dirty="0">
                <a:latin typeface="Bahnschrift SemiLight"/>
              </a:rPr>
              <a:t> </a:t>
            </a:r>
            <a:r>
              <a:rPr lang="hr-HR" sz="2000" b="1" err="1">
                <a:latin typeface="Bahnschrift SemiLight"/>
              </a:rPr>
              <a:t>analyze</a:t>
            </a:r>
            <a:r>
              <a:rPr lang="hr-HR" sz="2000" b="1" dirty="0">
                <a:latin typeface="Bahnschrift SemiLight"/>
              </a:rPr>
              <a:t> a </a:t>
            </a:r>
            <a:r>
              <a:rPr lang="hr-HR" sz="2000" b="1" err="1">
                <a:latin typeface="Bahnschrift SemiLight"/>
              </a:rPr>
              <a:t>user</a:t>
            </a:r>
            <a:r>
              <a:rPr lang="hr-HR" sz="2000" b="1" dirty="0">
                <a:latin typeface="Bahnschrift SemiLight"/>
              </a:rPr>
              <a:t> test</a:t>
            </a:r>
            <a:r>
              <a:rPr lang="hr-HR" sz="2000" dirty="0">
                <a:latin typeface="Bahnschrift SemiLight"/>
              </a:rPr>
              <a:t>, </a:t>
            </a:r>
            <a:r>
              <a:rPr lang="hr-HR" sz="2000" err="1">
                <a:latin typeface="Bahnschrift SemiLight"/>
              </a:rPr>
              <a:t>turning</a:t>
            </a:r>
            <a:r>
              <a:rPr lang="hr-HR" sz="2000" dirty="0">
                <a:latin typeface="Bahnschrift SemiLight"/>
              </a:rPr>
              <a:t> </a:t>
            </a:r>
            <a:r>
              <a:rPr lang="hr-HR" sz="2000" err="1">
                <a:latin typeface="Bahnschrift SemiLight"/>
              </a:rPr>
              <a:t>feedback</a:t>
            </a:r>
            <a:r>
              <a:rPr lang="hr-HR" sz="2000" dirty="0">
                <a:latin typeface="Bahnschrift SemiLight"/>
              </a:rPr>
              <a:t> </a:t>
            </a:r>
            <a:r>
              <a:rPr lang="hr-HR" sz="2000" err="1">
                <a:latin typeface="Bahnschrift SemiLight"/>
              </a:rPr>
              <a:t>into</a:t>
            </a:r>
            <a:r>
              <a:rPr lang="hr-HR" sz="2000" dirty="0">
                <a:latin typeface="Bahnschrift SemiLight"/>
              </a:rPr>
              <a:t> </a:t>
            </a:r>
            <a:r>
              <a:rPr lang="hr-HR" sz="2000" err="1">
                <a:latin typeface="Bahnschrift SemiLight"/>
              </a:rPr>
              <a:t>actionable</a:t>
            </a:r>
            <a:r>
              <a:rPr lang="hr-HR" sz="2000" dirty="0">
                <a:latin typeface="Bahnschrift SemiLight"/>
              </a:rPr>
              <a:t> design </a:t>
            </a:r>
            <a:r>
              <a:rPr lang="hr-HR" sz="2000" err="1">
                <a:latin typeface="Bahnschrift SemiLight"/>
              </a:rPr>
              <a:t>improvements</a:t>
            </a:r>
            <a:r>
              <a:rPr lang="hr-HR" sz="2000" dirty="0">
                <a:latin typeface="Bahnschrift SemiLight"/>
              </a:rPr>
              <a:t>.</a:t>
            </a:r>
            <a:endParaRPr lang="hr-HR" sz="2000" dirty="0"/>
          </a:p>
          <a:p>
            <a:pPr marL="0" indent="0">
              <a:buNone/>
            </a:pPr>
            <a:endParaRPr lang="hr-HR" sz="2000" dirty="0"/>
          </a:p>
        </p:txBody>
      </p:sp>
      <p:pic>
        <p:nvPicPr>
          <p:cNvPr id="7" name="Image 6" descr="Une image contenant texte, capture d’écran, Police, nombre&#10;&#10;Le contenu généré par l’IA peut être incorrect.">
            <a:extLst>
              <a:ext uri="{FF2B5EF4-FFF2-40B4-BE49-F238E27FC236}">
                <a16:creationId xmlns:a16="http://schemas.microsoft.com/office/drawing/2014/main" id="{4CB941DA-0CA2-9198-1B90-D2A88E1250BA}"/>
              </a:ext>
            </a:extLst>
          </p:cNvPr>
          <p:cNvPicPr>
            <a:picLocks noChangeAspect="1"/>
          </p:cNvPicPr>
          <p:nvPr/>
        </p:nvPicPr>
        <p:blipFill>
          <a:blip r:embed="rId2"/>
          <a:srcRect l="-293" r="-439" b="-234"/>
          <a:stretch>
            <a:fillRect/>
          </a:stretch>
        </p:blipFill>
        <p:spPr>
          <a:xfrm>
            <a:off x="269050" y="2014968"/>
            <a:ext cx="5039980" cy="3140271"/>
          </a:xfrm>
          <a:prstGeom prst="rect">
            <a:avLst/>
          </a:prstGeom>
        </p:spPr>
      </p:pic>
    </p:spTree>
    <p:extLst>
      <p:ext uri="{BB962C8B-B14F-4D97-AF65-F5344CB8AC3E}">
        <p14:creationId xmlns:p14="http://schemas.microsoft.com/office/powerpoint/2010/main" val="3462005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01822-C4B1-1958-5614-0B8654619D18}"/>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801B42BD-0C7E-8231-A523-479B98B36EEC}"/>
              </a:ext>
            </a:extLst>
          </p:cNvPr>
          <p:cNvSpPr>
            <a:spLocks noGrp="1"/>
          </p:cNvSpPr>
          <p:nvPr>
            <p:ph type="title"/>
          </p:nvPr>
        </p:nvSpPr>
        <p:spPr/>
        <p:txBody>
          <a:bodyPr/>
          <a:lstStyle/>
          <a:p>
            <a:pPr>
              <a:lnSpc>
                <a:spcPct val="107000"/>
              </a:lnSpc>
              <a:spcAft>
                <a:spcPts val="800"/>
              </a:spcAft>
            </a:pPr>
            <a:r>
              <a:rPr lang="hr-HR" b="1" dirty="0"/>
              <a:t>Design thinking</a:t>
            </a:r>
            <a:endParaRPr lang="fr-BE" b="1" dirty="0">
              <a:latin typeface="Bahnschrift SemiLight" panose="020B0502040204020203" pitchFamily="34" charset="0"/>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0A3C0E40-04DC-79CD-44C6-507E68E6359E}"/>
              </a:ext>
            </a:extLst>
          </p:cNvPr>
          <p:cNvSpPr>
            <a:spLocks noGrp="1"/>
          </p:cNvSpPr>
          <p:nvPr>
            <p:ph idx="1"/>
          </p:nvPr>
        </p:nvSpPr>
        <p:spPr/>
        <p:txBody>
          <a:bodyPr vert="horz" lIns="91440" tIns="45720" rIns="91440" bIns="45720" rtlCol="0" anchor="t">
            <a:normAutofit/>
          </a:bodyPr>
          <a:lstStyle/>
          <a:p>
            <a:pPr>
              <a:buNone/>
            </a:pPr>
            <a:r>
              <a:rPr lang="hr-HR" sz="2000" dirty="0">
                <a:latin typeface="Bahnschrift SemiLight"/>
              </a:rPr>
              <a:t>Design </a:t>
            </a:r>
            <a:r>
              <a:rPr lang="hr-HR" sz="2000" err="1">
                <a:latin typeface="Bahnschrift SemiLight"/>
              </a:rPr>
              <a:t>Thinking</a:t>
            </a:r>
            <a:r>
              <a:rPr lang="hr-HR" sz="2000" dirty="0">
                <a:latin typeface="Bahnschrift SemiLight"/>
              </a:rPr>
              <a:t> </a:t>
            </a:r>
            <a:r>
              <a:rPr lang="hr-HR" sz="2000" err="1">
                <a:latin typeface="Bahnschrift SemiLight"/>
              </a:rPr>
              <a:t>is</a:t>
            </a:r>
            <a:r>
              <a:rPr lang="hr-HR" sz="2000" dirty="0">
                <a:latin typeface="Bahnschrift SemiLight"/>
              </a:rPr>
              <a:t> a </a:t>
            </a:r>
            <a:r>
              <a:rPr lang="hr-HR" sz="2000" b="1" dirty="0">
                <a:highlight>
                  <a:srgbClr val="FFFF00"/>
                </a:highlight>
                <a:latin typeface="Bahnschrift SemiLight"/>
              </a:rPr>
              <a:t>human-</a:t>
            </a:r>
            <a:r>
              <a:rPr lang="hr-HR" sz="2000" b="1" err="1">
                <a:highlight>
                  <a:srgbClr val="FFFF00"/>
                </a:highlight>
                <a:latin typeface="Bahnschrift SemiLight"/>
              </a:rPr>
              <a:t>centered</a:t>
            </a:r>
            <a:r>
              <a:rPr lang="hr-HR" sz="2000" b="1" dirty="0">
                <a:highlight>
                  <a:srgbClr val="FFFF00"/>
                </a:highlight>
                <a:latin typeface="Bahnschrift SemiLight"/>
              </a:rPr>
              <a:t> </a:t>
            </a:r>
            <a:r>
              <a:rPr lang="hr-HR" sz="2000" b="1" err="1">
                <a:highlight>
                  <a:srgbClr val="FFFF00"/>
                </a:highlight>
                <a:latin typeface="Bahnschrift SemiLight"/>
              </a:rPr>
              <a:t>approach</a:t>
            </a:r>
            <a:r>
              <a:rPr lang="hr-HR" sz="2000" b="1" dirty="0">
                <a:highlight>
                  <a:srgbClr val="FFFF00"/>
                </a:highlight>
                <a:latin typeface="Bahnschrift SemiLight"/>
              </a:rPr>
              <a:t> to </a:t>
            </a:r>
            <a:r>
              <a:rPr lang="hr-HR" sz="2000" b="1" err="1">
                <a:highlight>
                  <a:srgbClr val="FFFF00"/>
                </a:highlight>
                <a:latin typeface="Bahnschrift SemiLight"/>
              </a:rPr>
              <a:t>innovation</a:t>
            </a:r>
            <a:r>
              <a:rPr lang="hr-HR" sz="2000" dirty="0">
                <a:highlight>
                  <a:srgbClr val="FFFF00"/>
                </a:highlight>
                <a:latin typeface="Bahnschrift SemiLight"/>
              </a:rPr>
              <a:t> </a:t>
            </a:r>
            <a:r>
              <a:rPr lang="hr-HR" sz="2000" err="1">
                <a:latin typeface="Bahnschrift SemiLight"/>
              </a:rPr>
              <a:t>that</a:t>
            </a:r>
            <a:r>
              <a:rPr lang="hr-HR" sz="2000" dirty="0">
                <a:latin typeface="Bahnschrift SemiLight"/>
              </a:rPr>
              <a:t> </a:t>
            </a:r>
            <a:r>
              <a:rPr lang="hr-HR" sz="2000" err="1">
                <a:latin typeface="Bahnschrift SemiLight"/>
              </a:rPr>
              <a:t>helps</a:t>
            </a:r>
            <a:r>
              <a:rPr lang="hr-HR" sz="2000" dirty="0">
                <a:latin typeface="Bahnschrift SemiLight"/>
              </a:rPr>
              <a:t> </a:t>
            </a:r>
            <a:r>
              <a:rPr lang="hr-HR" sz="2000" err="1">
                <a:latin typeface="Bahnschrift SemiLight"/>
              </a:rPr>
              <a:t>teams</a:t>
            </a:r>
            <a:r>
              <a:rPr lang="hr-HR" sz="2000" dirty="0">
                <a:latin typeface="Bahnschrift SemiLight"/>
              </a:rPr>
              <a:t> </a:t>
            </a:r>
            <a:r>
              <a:rPr lang="hr-HR" sz="2000" err="1">
                <a:latin typeface="Bahnschrift SemiLight"/>
              </a:rPr>
              <a:t>solve</a:t>
            </a:r>
            <a:r>
              <a:rPr lang="hr-HR" sz="2000" dirty="0">
                <a:latin typeface="Bahnschrift SemiLight"/>
              </a:rPr>
              <a:t> complex </a:t>
            </a:r>
            <a:r>
              <a:rPr lang="hr-HR" sz="2000" err="1">
                <a:latin typeface="Bahnschrift SemiLight"/>
              </a:rPr>
              <a:t>problems</a:t>
            </a:r>
            <a:r>
              <a:rPr lang="hr-HR" sz="2000" dirty="0">
                <a:latin typeface="Bahnschrift SemiLight"/>
              </a:rPr>
              <a:t> </a:t>
            </a:r>
            <a:r>
              <a:rPr lang="hr-HR" sz="2000" err="1">
                <a:latin typeface="Bahnschrift SemiLight"/>
              </a:rPr>
              <a:t>by</a:t>
            </a:r>
            <a:r>
              <a:rPr lang="hr-HR" sz="2000" dirty="0">
                <a:latin typeface="Bahnschrift SemiLight"/>
              </a:rPr>
              <a:t> </a:t>
            </a:r>
            <a:r>
              <a:rPr lang="hr-HR" sz="2000" err="1">
                <a:latin typeface="Bahnschrift SemiLight"/>
              </a:rPr>
              <a:t>focusing</a:t>
            </a:r>
            <a:r>
              <a:rPr lang="hr-HR" sz="2000" dirty="0">
                <a:latin typeface="Bahnschrift SemiLight"/>
              </a:rPr>
              <a:t> on </a:t>
            </a:r>
            <a:r>
              <a:rPr lang="hr-HR" sz="2000" err="1">
                <a:latin typeface="Bahnschrift SemiLight"/>
              </a:rPr>
              <a:t>the</a:t>
            </a:r>
            <a:r>
              <a:rPr lang="hr-HR" sz="2000" dirty="0">
                <a:latin typeface="Bahnschrift SemiLight"/>
              </a:rPr>
              <a:t> </a:t>
            </a:r>
            <a:r>
              <a:rPr lang="hr-HR" sz="2000" err="1">
                <a:latin typeface="Bahnschrift SemiLight"/>
              </a:rPr>
              <a:t>real</a:t>
            </a:r>
            <a:r>
              <a:rPr lang="hr-HR" sz="2000" dirty="0">
                <a:latin typeface="Bahnschrift SemiLight"/>
              </a:rPr>
              <a:t> </a:t>
            </a:r>
            <a:r>
              <a:rPr lang="hr-HR" sz="2000" err="1">
                <a:latin typeface="Bahnschrift SemiLight"/>
              </a:rPr>
              <a:t>needs</a:t>
            </a:r>
            <a:r>
              <a:rPr lang="hr-HR" sz="2000" dirty="0">
                <a:latin typeface="Bahnschrift SemiLight"/>
              </a:rPr>
              <a:t> </a:t>
            </a:r>
            <a:r>
              <a:rPr lang="hr-HR" sz="2000" err="1">
                <a:latin typeface="Bahnschrift SemiLight"/>
              </a:rPr>
              <a:t>of</a:t>
            </a:r>
            <a:r>
              <a:rPr lang="hr-HR" sz="2000" dirty="0">
                <a:latin typeface="Bahnschrift SemiLight"/>
              </a:rPr>
              <a:t> </a:t>
            </a:r>
            <a:r>
              <a:rPr lang="hr-HR" sz="2000" err="1">
                <a:latin typeface="Bahnschrift SemiLight"/>
              </a:rPr>
              <a:t>users</a:t>
            </a:r>
            <a:r>
              <a:rPr lang="hr-HR" sz="2000" dirty="0">
                <a:latin typeface="Bahnschrift SemiLight"/>
              </a:rPr>
              <a:t>.</a:t>
            </a:r>
            <a:br>
              <a:rPr lang="hr-HR" sz="2000" dirty="0">
                <a:latin typeface="Bahnschrift SemiLight"/>
              </a:rPr>
            </a:br>
            <a:r>
              <a:rPr lang="hr-HR" sz="2000" dirty="0">
                <a:latin typeface="Bahnschrift SemiLight"/>
              </a:rPr>
              <a:t> </a:t>
            </a:r>
            <a:r>
              <a:rPr lang="hr-HR" sz="2000" err="1">
                <a:latin typeface="Bahnschrift SemiLight"/>
              </a:rPr>
              <a:t>Rather</a:t>
            </a:r>
            <a:r>
              <a:rPr lang="hr-HR" sz="2000" dirty="0">
                <a:latin typeface="Bahnschrift SemiLight"/>
              </a:rPr>
              <a:t> </a:t>
            </a:r>
            <a:r>
              <a:rPr lang="hr-HR" sz="2000" err="1">
                <a:latin typeface="Bahnschrift SemiLight"/>
              </a:rPr>
              <a:t>than</a:t>
            </a:r>
            <a:r>
              <a:rPr lang="hr-HR" sz="2000" dirty="0">
                <a:latin typeface="Bahnschrift SemiLight"/>
              </a:rPr>
              <a:t> </a:t>
            </a:r>
            <a:r>
              <a:rPr lang="hr-HR" sz="2000" err="1">
                <a:latin typeface="Bahnschrift SemiLight"/>
              </a:rPr>
              <a:t>jumping</a:t>
            </a:r>
            <a:r>
              <a:rPr lang="hr-HR" sz="2000" dirty="0">
                <a:latin typeface="Bahnschrift SemiLight"/>
              </a:rPr>
              <a:t> </a:t>
            </a:r>
            <a:r>
              <a:rPr lang="hr-HR" sz="2000" err="1">
                <a:latin typeface="Bahnschrift SemiLight"/>
              </a:rPr>
              <a:t>straight</a:t>
            </a:r>
            <a:r>
              <a:rPr lang="hr-HR" sz="2000" dirty="0">
                <a:latin typeface="Bahnschrift SemiLight"/>
              </a:rPr>
              <a:t> to </a:t>
            </a:r>
            <a:r>
              <a:rPr lang="hr-HR" sz="2000" err="1">
                <a:latin typeface="Bahnschrift SemiLight"/>
              </a:rPr>
              <a:t>solutions</a:t>
            </a:r>
            <a:r>
              <a:rPr lang="hr-HR" sz="2000" dirty="0">
                <a:latin typeface="Bahnschrift SemiLight"/>
              </a:rPr>
              <a:t>, </a:t>
            </a:r>
            <a:r>
              <a:rPr lang="hr-HR" sz="2000" err="1">
                <a:latin typeface="Bahnschrift SemiLight"/>
              </a:rPr>
              <a:t>it</a:t>
            </a:r>
            <a:r>
              <a:rPr lang="hr-HR" sz="2000" dirty="0">
                <a:latin typeface="Bahnschrift SemiLight"/>
              </a:rPr>
              <a:t> </a:t>
            </a:r>
            <a:r>
              <a:rPr lang="hr-HR" sz="2000" err="1">
                <a:latin typeface="Bahnschrift SemiLight"/>
              </a:rPr>
              <a:t>encourages</a:t>
            </a:r>
            <a:r>
              <a:rPr lang="hr-HR" sz="2000" dirty="0">
                <a:latin typeface="Bahnschrift SemiLight"/>
              </a:rPr>
              <a:t> </a:t>
            </a:r>
            <a:r>
              <a:rPr lang="hr-HR" sz="2000" err="1">
                <a:latin typeface="Bahnschrift SemiLight"/>
              </a:rPr>
              <a:t>exploration</a:t>
            </a:r>
            <a:r>
              <a:rPr lang="hr-HR" sz="2000" dirty="0">
                <a:latin typeface="Bahnschrift SemiLight"/>
              </a:rPr>
              <a:t>, </a:t>
            </a:r>
            <a:r>
              <a:rPr lang="hr-HR" sz="2000" err="1">
                <a:latin typeface="Bahnschrift SemiLight"/>
              </a:rPr>
              <a:t>experimentation</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collaboration</a:t>
            </a:r>
            <a:r>
              <a:rPr lang="hr-HR" sz="2000" dirty="0">
                <a:latin typeface="Bahnschrift SemiLight"/>
              </a:rPr>
              <a:t> to design </a:t>
            </a:r>
            <a:r>
              <a:rPr lang="hr-HR" sz="2000" err="1">
                <a:latin typeface="Bahnschrift SemiLight"/>
              </a:rPr>
              <a:t>products</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services</a:t>
            </a:r>
            <a:r>
              <a:rPr lang="hr-HR" sz="2000" dirty="0">
                <a:latin typeface="Bahnschrift SemiLight"/>
              </a:rPr>
              <a:t> </a:t>
            </a:r>
            <a:r>
              <a:rPr lang="hr-HR" sz="2000" err="1">
                <a:latin typeface="Bahnschrift SemiLight"/>
              </a:rPr>
              <a:t>that</a:t>
            </a:r>
            <a:r>
              <a:rPr lang="hr-HR" sz="2000" dirty="0">
                <a:latin typeface="Bahnschrift SemiLight"/>
              </a:rPr>
              <a:t> </a:t>
            </a:r>
            <a:r>
              <a:rPr lang="hr-HR" sz="2000" err="1">
                <a:latin typeface="Bahnschrift SemiLight"/>
              </a:rPr>
              <a:t>truly</a:t>
            </a:r>
            <a:r>
              <a:rPr lang="hr-HR" sz="2000" dirty="0">
                <a:latin typeface="Bahnschrift SemiLight"/>
              </a:rPr>
              <a:t> make </a:t>
            </a:r>
            <a:r>
              <a:rPr lang="hr-HR" sz="2000" err="1">
                <a:latin typeface="Bahnschrift SemiLight"/>
              </a:rPr>
              <a:t>sense</a:t>
            </a:r>
            <a:r>
              <a:rPr lang="hr-HR" sz="2000" dirty="0">
                <a:latin typeface="Bahnschrift SemiLight"/>
              </a:rPr>
              <a:t> for </a:t>
            </a:r>
            <a:r>
              <a:rPr lang="hr-HR" sz="2000" err="1">
                <a:latin typeface="Bahnschrift SemiLight"/>
              </a:rPr>
              <a:t>people</a:t>
            </a:r>
            <a:r>
              <a:rPr lang="hr-HR" sz="2000" dirty="0">
                <a:latin typeface="Bahnschrift SemiLight"/>
              </a:rPr>
              <a:t>.</a:t>
            </a:r>
            <a:endParaRPr lang="fr-FR" sz="2000"/>
          </a:p>
          <a:p>
            <a:pPr>
              <a:buNone/>
            </a:pPr>
            <a:r>
              <a:rPr lang="hr-HR" sz="2000" dirty="0">
                <a:latin typeface="Bahnschrift SemiLight"/>
              </a:rPr>
              <a:t>In </a:t>
            </a:r>
            <a:r>
              <a:rPr lang="hr-HR" sz="2000" err="1">
                <a:latin typeface="Bahnschrift SemiLight"/>
              </a:rPr>
              <a:t>this</a:t>
            </a:r>
            <a:r>
              <a:rPr lang="hr-HR" sz="2000" dirty="0">
                <a:latin typeface="Bahnschrift SemiLight"/>
              </a:rPr>
              <a:t> module, </a:t>
            </a:r>
            <a:r>
              <a:rPr lang="hr-HR" sz="2000" err="1">
                <a:latin typeface="Bahnschrift SemiLight"/>
              </a:rPr>
              <a:t>participants</a:t>
            </a:r>
            <a:r>
              <a:rPr lang="hr-HR" sz="2000" dirty="0">
                <a:latin typeface="Bahnschrift SemiLight"/>
              </a:rPr>
              <a:t> </a:t>
            </a:r>
            <a:r>
              <a:rPr lang="hr-HR" sz="2000" err="1">
                <a:latin typeface="Bahnschrift SemiLight"/>
              </a:rPr>
              <a:t>will</a:t>
            </a:r>
            <a:r>
              <a:rPr lang="hr-HR" sz="2000" dirty="0">
                <a:latin typeface="Bahnschrift SemiLight"/>
              </a:rPr>
              <a:t> </a:t>
            </a:r>
            <a:r>
              <a:rPr lang="hr-HR" sz="2000" err="1">
                <a:latin typeface="Bahnschrift SemiLight"/>
              </a:rPr>
              <a:t>learn</a:t>
            </a:r>
            <a:r>
              <a:rPr lang="hr-HR" sz="2000" dirty="0">
                <a:latin typeface="Bahnschrift SemiLight"/>
              </a:rPr>
              <a:t> how to:</a:t>
            </a:r>
            <a:endParaRPr lang="hr-HR" sz="2000" dirty="0"/>
          </a:p>
          <a:p>
            <a:pPr>
              <a:buFont typeface="Arial"/>
              <a:buChar char="•"/>
            </a:pPr>
            <a:r>
              <a:rPr lang="hr-HR" sz="2000" b="1" err="1">
                <a:highlight>
                  <a:srgbClr val="FFFF00"/>
                </a:highlight>
                <a:latin typeface="Bahnschrift SemiLight"/>
              </a:rPr>
              <a:t>Empathize</a:t>
            </a:r>
            <a:r>
              <a:rPr lang="hr-HR" sz="2000" b="1" dirty="0">
                <a:highlight>
                  <a:srgbClr val="FFFF00"/>
                </a:highlight>
                <a:latin typeface="Bahnschrift SemiLight"/>
              </a:rPr>
              <a:t> </a:t>
            </a:r>
            <a:r>
              <a:rPr lang="hr-HR" sz="2000" b="1" err="1">
                <a:highlight>
                  <a:srgbClr val="FFFF00"/>
                </a:highlight>
                <a:latin typeface="Bahnschrift SemiLight"/>
              </a:rPr>
              <a:t>with</a:t>
            </a:r>
            <a:r>
              <a:rPr lang="hr-HR" sz="2000" b="1" dirty="0">
                <a:highlight>
                  <a:srgbClr val="FFFF00"/>
                </a:highlight>
                <a:latin typeface="Bahnschrift SemiLight"/>
              </a:rPr>
              <a:t> </a:t>
            </a:r>
            <a:r>
              <a:rPr lang="hr-HR" sz="2000" b="1" err="1">
                <a:highlight>
                  <a:srgbClr val="FFFF00"/>
                </a:highlight>
                <a:latin typeface="Bahnschrift SemiLight"/>
              </a:rPr>
              <a:t>users</a:t>
            </a:r>
            <a:r>
              <a:rPr lang="hr-HR" sz="2000" dirty="0">
                <a:latin typeface="Bahnschrift SemiLight"/>
              </a:rPr>
              <a:t> to </a:t>
            </a:r>
            <a:r>
              <a:rPr lang="hr-HR" sz="2000" err="1">
                <a:latin typeface="Bahnschrift SemiLight"/>
              </a:rPr>
              <a:t>uncover</a:t>
            </a:r>
            <a:r>
              <a:rPr lang="hr-HR" sz="2000" dirty="0">
                <a:latin typeface="Bahnschrift SemiLight"/>
              </a:rPr>
              <a:t> </a:t>
            </a:r>
            <a:r>
              <a:rPr lang="hr-HR" sz="2000" err="1">
                <a:latin typeface="Bahnschrift SemiLight"/>
              </a:rPr>
              <a:t>genuine</a:t>
            </a:r>
            <a:r>
              <a:rPr lang="hr-HR" sz="2000" dirty="0">
                <a:latin typeface="Bahnschrift SemiLight"/>
              </a:rPr>
              <a:t> </a:t>
            </a:r>
            <a:r>
              <a:rPr lang="hr-HR" sz="2000" err="1">
                <a:latin typeface="Bahnschrift SemiLight"/>
              </a:rPr>
              <a:t>needs</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motivations</a:t>
            </a:r>
            <a:r>
              <a:rPr lang="hr-HR" sz="2000" dirty="0">
                <a:latin typeface="Bahnschrift SemiLight"/>
              </a:rPr>
              <a:t>.</a:t>
            </a:r>
            <a:endParaRPr lang="hr-HR" sz="2000" dirty="0"/>
          </a:p>
          <a:p>
            <a:pPr>
              <a:buFont typeface="Arial"/>
              <a:buChar char="•"/>
            </a:pPr>
            <a:r>
              <a:rPr lang="hr-HR" sz="2000" b="1" err="1">
                <a:highlight>
                  <a:srgbClr val="FFFF00"/>
                </a:highlight>
                <a:latin typeface="Bahnschrift SemiLight"/>
              </a:rPr>
              <a:t>Define</a:t>
            </a:r>
            <a:r>
              <a:rPr lang="hr-HR" sz="2000" b="1" dirty="0">
                <a:highlight>
                  <a:srgbClr val="FFFF00"/>
                </a:highlight>
                <a:latin typeface="Bahnschrift SemiLight"/>
              </a:rPr>
              <a:t> </a:t>
            </a:r>
            <a:r>
              <a:rPr lang="hr-HR" sz="2000" b="1" err="1">
                <a:highlight>
                  <a:srgbClr val="FFFF00"/>
                </a:highlight>
                <a:latin typeface="Bahnschrift SemiLight"/>
              </a:rPr>
              <a:t>and</a:t>
            </a:r>
            <a:r>
              <a:rPr lang="hr-HR" sz="2000" b="1" dirty="0">
                <a:highlight>
                  <a:srgbClr val="FFFF00"/>
                </a:highlight>
                <a:latin typeface="Bahnschrift SemiLight"/>
              </a:rPr>
              <a:t> </a:t>
            </a:r>
            <a:r>
              <a:rPr lang="hr-HR" sz="2000" b="1" err="1">
                <a:highlight>
                  <a:srgbClr val="FFFF00"/>
                </a:highlight>
                <a:latin typeface="Bahnschrift SemiLight"/>
              </a:rPr>
              <a:t>reframe</a:t>
            </a:r>
            <a:r>
              <a:rPr lang="hr-HR" sz="2000" b="1" dirty="0">
                <a:highlight>
                  <a:srgbClr val="FFFF00"/>
                </a:highlight>
                <a:latin typeface="Bahnschrift SemiLight"/>
              </a:rPr>
              <a:t> </a:t>
            </a:r>
            <a:r>
              <a:rPr lang="hr-HR" sz="2000" b="1" err="1">
                <a:highlight>
                  <a:srgbClr val="FFFF00"/>
                </a:highlight>
                <a:latin typeface="Bahnschrift SemiLight"/>
              </a:rPr>
              <a:t>problems</a:t>
            </a:r>
            <a:r>
              <a:rPr lang="hr-HR" sz="2000" dirty="0">
                <a:latin typeface="Bahnschrift SemiLight"/>
              </a:rPr>
              <a:t> to </a:t>
            </a:r>
            <a:r>
              <a:rPr lang="hr-HR" sz="2000" err="1">
                <a:latin typeface="Bahnschrift SemiLight"/>
              </a:rPr>
              <a:t>focus</a:t>
            </a:r>
            <a:r>
              <a:rPr lang="hr-HR" sz="2000" dirty="0">
                <a:latin typeface="Bahnschrift SemiLight"/>
              </a:rPr>
              <a:t> on </a:t>
            </a:r>
            <a:r>
              <a:rPr lang="hr-HR" sz="2000" err="1">
                <a:latin typeface="Bahnschrift SemiLight"/>
              </a:rPr>
              <a:t>the</a:t>
            </a:r>
            <a:r>
              <a:rPr lang="hr-HR" sz="2000" dirty="0">
                <a:latin typeface="Bahnschrift SemiLight"/>
              </a:rPr>
              <a:t> </a:t>
            </a:r>
            <a:r>
              <a:rPr lang="hr-HR" sz="2000" err="1">
                <a:latin typeface="Bahnschrift SemiLight"/>
              </a:rPr>
              <a:t>right</a:t>
            </a:r>
            <a:r>
              <a:rPr lang="hr-HR" sz="2000" dirty="0">
                <a:latin typeface="Bahnschrift SemiLight"/>
              </a:rPr>
              <a:t> </a:t>
            </a:r>
            <a:r>
              <a:rPr lang="hr-HR" sz="2000" err="1">
                <a:latin typeface="Bahnschrift SemiLight"/>
              </a:rPr>
              <a:t>challenges</a:t>
            </a:r>
            <a:r>
              <a:rPr lang="hr-HR" sz="2000" dirty="0">
                <a:latin typeface="Bahnschrift SemiLight"/>
              </a:rPr>
              <a:t>.</a:t>
            </a:r>
            <a:endParaRPr lang="hr-HR" sz="2000" dirty="0"/>
          </a:p>
          <a:p>
            <a:pPr>
              <a:buFont typeface="Arial"/>
              <a:buChar char="•"/>
            </a:pPr>
            <a:r>
              <a:rPr lang="hr-HR" sz="2000" b="1" err="1">
                <a:highlight>
                  <a:srgbClr val="FFFF00"/>
                </a:highlight>
                <a:latin typeface="Bahnschrift SemiLight"/>
              </a:rPr>
              <a:t>Generate</a:t>
            </a:r>
            <a:r>
              <a:rPr lang="hr-HR" sz="2000" b="1" dirty="0">
                <a:highlight>
                  <a:srgbClr val="FFFF00"/>
                </a:highlight>
                <a:latin typeface="Bahnschrift SemiLight"/>
              </a:rPr>
              <a:t> </a:t>
            </a:r>
            <a:r>
              <a:rPr lang="hr-HR" sz="2000" b="1" err="1">
                <a:highlight>
                  <a:srgbClr val="FFFF00"/>
                </a:highlight>
                <a:latin typeface="Bahnschrift SemiLight"/>
              </a:rPr>
              <a:t>creative</a:t>
            </a:r>
            <a:r>
              <a:rPr lang="hr-HR" sz="2000" b="1" dirty="0">
                <a:highlight>
                  <a:srgbClr val="FFFF00"/>
                </a:highlight>
                <a:latin typeface="Bahnschrift SemiLight"/>
              </a:rPr>
              <a:t> </a:t>
            </a:r>
            <a:r>
              <a:rPr lang="hr-HR" sz="2000" b="1" err="1">
                <a:highlight>
                  <a:srgbClr val="FFFF00"/>
                </a:highlight>
                <a:latin typeface="Bahnschrift SemiLight"/>
              </a:rPr>
              <a:t>ideas</a:t>
            </a:r>
            <a:r>
              <a:rPr lang="hr-HR" sz="2000" dirty="0">
                <a:latin typeface="Bahnschrift SemiLight"/>
              </a:rPr>
              <a:t> </a:t>
            </a:r>
            <a:r>
              <a:rPr lang="hr-HR" sz="2000" err="1">
                <a:latin typeface="Bahnschrift SemiLight"/>
              </a:rPr>
              <a:t>through</a:t>
            </a:r>
            <a:r>
              <a:rPr lang="hr-HR" sz="2000" dirty="0">
                <a:latin typeface="Bahnschrift SemiLight"/>
              </a:rPr>
              <a:t> </a:t>
            </a:r>
            <a:r>
              <a:rPr lang="hr-HR" sz="2000" err="1">
                <a:latin typeface="Bahnschrift SemiLight"/>
              </a:rPr>
              <a:t>structured</a:t>
            </a:r>
            <a:r>
              <a:rPr lang="hr-HR" sz="2000" dirty="0">
                <a:latin typeface="Bahnschrift SemiLight"/>
              </a:rPr>
              <a:t> </a:t>
            </a:r>
            <a:r>
              <a:rPr lang="hr-HR" sz="2000" err="1">
                <a:latin typeface="Bahnschrift SemiLight"/>
              </a:rPr>
              <a:t>ideation</a:t>
            </a:r>
            <a:r>
              <a:rPr lang="hr-HR" sz="2000" dirty="0">
                <a:latin typeface="Bahnschrift SemiLight"/>
              </a:rPr>
              <a:t> </a:t>
            </a:r>
            <a:r>
              <a:rPr lang="hr-HR" sz="2000" err="1">
                <a:latin typeface="Bahnschrift SemiLight"/>
              </a:rPr>
              <a:t>techniques</a:t>
            </a:r>
            <a:r>
              <a:rPr lang="hr-HR" sz="2000" dirty="0">
                <a:latin typeface="Bahnschrift SemiLight"/>
              </a:rPr>
              <a:t>.</a:t>
            </a:r>
            <a:endParaRPr lang="hr-HR" sz="2000" dirty="0"/>
          </a:p>
          <a:p>
            <a:pPr>
              <a:buFont typeface="Arial"/>
              <a:buChar char="•"/>
            </a:pPr>
            <a:r>
              <a:rPr lang="hr-HR" sz="2000" b="1" err="1">
                <a:highlight>
                  <a:srgbClr val="FFFF00"/>
                </a:highlight>
                <a:latin typeface="Bahnschrift SemiLight"/>
              </a:rPr>
              <a:t>Prototype</a:t>
            </a:r>
            <a:r>
              <a:rPr lang="hr-HR" sz="2000" b="1" dirty="0">
                <a:highlight>
                  <a:srgbClr val="FFFF00"/>
                </a:highlight>
                <a:latin typeface="Bahnschrift SemiLight"/>
              </a:rPr>
              <a:t> </a:t>
            </a:r>
            <a:r>
              <a:rPr lang="hr-HR" sz="2000" b="1" err="1">
                <a:highlight>
                  <a:srgbClr val="FFFF00"/>
                </a:highlight>
                <a:latin typeface="Bahnschrift SemiLight"/>
              </a:rPr>
              <a:t>and</a:t>
            </a:r>
            <a:r>
              <a:rPr lang="hr-HR" sz="2000" b="1" dirty="0">
                <a:highlight>
                  <a:srgbClr val="FFFF00"/>
                </a:highlight>
                <a:latin typeface="Bahnschrift SemiLight"/>
              </a:rPr>
              <a:t> test </a:t>
            </a:r>
            <a:r>
              <a:rPr lang="hr-HR" sz="2000" b="1" err="1">
                <a:highlight>
                  <a:srgbClr val="FFFF00"/>
                </a:highlight>
                <a:latin typeface="Bahnschrift SemiLight"/>
              </a:rPr>
              <a:t>solutions</a:t>
            </a:r>
            <a:r>
              <a:rPr lang="hr-HR" sz="2000" b="1" dirty="0">
                <a:highlight>
                  <a:srgbClr val="FFFF00"/>
                </a:highlight>
                <a:latin typeface="Bahnschrift SemiLight"/>
              </a:rPr>
              <a:t> </a:t>
            </a:r>
            <a:r>
              <a:rPr lang="hr-HR" sz="2000" b="1" err="1">
                <a:highlight>
                  <a:srgbClr val="FFFF00"/>
                </a:highlight>
                <a:latin typeface="Bahnschrift SemiLight"/>
              </a:rPr>
              <a:t>quickly</a:t>
            </a:r>
            <a:r>
              <a:rPr lang="hr-HR" sz="2000" dirty="0">
                <a:latin typeface="Bahnschrift SemiLight"/>
              </a:rPr>
              <a:t> to </a:t>
            </a:r>
            <a:r>
              <a:rPr lang="hr-HR" sz="2000" err="1">
                <a:latin typeface="Bahnschrift SemiLight"/>
              </a:rPr>
              <a:t>learn</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iterate</a:t>
            </a:r>
            <a:r>
              <a:rPr lang="hr-HR" sz="2000" dirty="0">
                <a:latin typeface="Bahnschrift SemiLight"/>
              </a:rPr>
              <a:t> </a:t>
            </a:r>
            <a:r>
              <a:rPr lang="hr-HR" sz="2000" err="1">
                <a:latin typeface="Bahnschrift SemiLight"/>
              </a:rPr>
              <a:t>efficiently</a:t>
            </a:r>
            <a:r>
              <a:rPr lang="hr-HR" sz="2000" dirty="0">
                <a:latin typeface="Bahnschrift SemiLight"/>
              </a:rPr>
              <a:t>.</a:t>
            </a:r>
            <a:endParaRPr lang="hr-HR" sz="2000" dirty="0"/>
          </a:p>
          <a:p>
            <a:pPr indent="0">
              <a:buNone/>
            </a:pPr>
            <a:r>
              <a:rPr lang="hr-HR" sz="2000" err="1">
                <a:latin typeface="Bahnschrift SemiLight"/>
              </a:rPr>
              <a:t>By</a:t>
            </a:r>
            <a:r>
              <a:rPr lang="hr-HR" sz="2000" dirty="0">
                <a:latin typeface="Bahnschrift SemiLight"/>
              </a:rPr>
              <a:t> </a:t>
            </a:r>
            <a:r>
              <a:rPr lang="hr-HR" sz="2000" err="1">
                <a:latin typeface="Bahnschrift SemiLight"/>
              </a:rPr>
              <a:t>mastering</a:t>
            </a:r>
            <a:r>
              <a:rPr lang="hr-HR" sz="2000" dirty="0">
                <a:latin typeface="Bahnschrift SemiLight"/>
              </a:rPr>
              <a:t> Design </a:t>
            </a:r>
            <a:r>
              <a:rPr lang="hr-HR" sz="2000" err="1">
                <a:latin typeface="Bahnschrift SemiLight"/>
              </a:rPr>
              <a:t>Thinking</a:t>
            </a:r>
            <a:r>
              <a:rPr lang="hr-HR" sz="2000" dirty="0">
                <a:latin typeface="Bahnschrift SemiLight"/>
              </a:rPr>
              <a:t>, </a:t>
            </a:r>
            <a:r>
              <a:rPr lang="hr-HR" sz="2000" err="1">
                <a:latin typeface="Bahnschrift SemiLight"/>
              </a:rPr>
              <a:t>participants</a:t>
            </a:r>
            <a:r>
              <a:rPr lang="hr-HR" sz="2000" dirty="0">
                <a:latin typeface="Bahnschrift SemiLight"/>
              </a:rPr>
              <a:t> </a:t>
            </a:r>
            <a:r>
              <a:rPr lang="hr-HR" sz="2000" err="1">
                <a:latin typeface="Bahnschrift SemiLight"/>
              </a:rPr>
              <a:t>develop</a:t>
            </a:r>
            <a:r>
              <a:rPr lang="hr-HR" sz="2000" dirty="0">
                <a:latin typeface="Bahnschrift SemiLight"/>
              </a:rPr>
              <a:t> a </a:t>
            </a:r>
            <a:r>
              <a:rPr lang="hr-HR" sz="2000" b="1" dirty="0">
                <a:latin typeface="Bahnschrift SemiLight"/>
              </a:rPr>
              <a:t>problem-</a:t>
            </a:r>
            <a:r>
              <a:rPr lang="hr-HR" sz="2000" b="1" err="1">
                <a:latin typeface="Bahnschrift SemiLight"/>
              </a:rPr>
              <a:t>solving</a:t>
            </a:r>
            <a:r>
              <a:rPr lang="hr-HR" sz="2000" b="1" dirty="0">
                <a:latin typeface="Bahnschrift SemiLight"/>
              </a:rPr>
              <a:t> </a:t>
            </a:r>
            <a:r>
              <a:rPr lang="hr-HR" sz="2000" b="1" err="1">
                <a:latin typeface="Bahnschrift SemiLight"/>
              </a:rPr>
              <a:t>mindset</a:t>
            </a:r>
            <a:r>
              <a:rPr lang="hr-HR" sz="2000" dirty="0">
                <a:latin typeface="Bahnschrift SemiLight"/>
              </a:rPr>
              <a:t> </a:t>
            </a:r>
            <a:r>
              <a:rPr lang="hr-HR" sz="2000" err="1">
                <a:latin typeface="Bahnschrift SemiLight"/>
              </a:rPr>
              <a:t>that</a:t>
            </a:r>
            <a:r>
              <a:rPr lang="hr-HR" sz="2000" dirty="0">
                <a:latin typeface="Bahnschrift SemiLight"/>
              </a:rPr>
              <a:t> </a:t>
            </a:r>
            <a:r>
              <a:rPr lang="hr-HR" sz="2000" err="1">
                <a:latin typeface="Bahnschrift SemiLight"/>
              </a:rPr>
              <a:t>fosters</a:t>
            </a:r>
            <a:r>
              <a:rPr lang="hr-HR" sz="2000" dirty="0">
                <a:latin typeface="Bahnschrift SemiLight"/>
              </a:rPr>
              <a:t> </a:t>
            </a:r>
            <a:r>
              <a:rPr lang="hr-HR" sz="2000" err="1">
                <a:latin typeface="Bahnschrift SemiLight"/>
              </a:rPr>
              <a:t>innovation</a:t>
            </a:r>
            <a:r>
              <a:rPr lang="hr-HR" sz="2000" dirty="0">
                <a:latin typeface="Bahnschrift SemiLight"/>
              </a:rPr>
              <a:t>, </a:t>
            </a:r>
            <a:r>
              <a:rPr lang="hr-HR" sz="2000" err="1">
                <a:latin typeface="Bahnschrift SemiLight"/>
              </a:rPr>
              <a:t>teamwork</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continuous</a:t>
            </a:r>
            <a:r>
              <a:rPr lang="hr-HR" sz="2000" dirty="0">
                <a:latin typeface="Bahnschrift SemiLight"/>
              </a:rPr>
              <a:t> </a:t>
            </a:r>
            <a:r>
              <a:rPr lang="hr-HR" sz="2000" err="1">
                <a:latin typeface="Bahnschrift SemiLight"/>
              </a:rPr>
              <a:t>improvement</a:t>
            </a:r>
            <a:r>
              <a:rPr lang="hr-HR" sz="2000" dirty="0">
                <a:latin typeface="Bahnschrift SemiLight"/>
              </a:rPr>
              <a:t> — </a:t>
            </a:r>
            <a:r>
              <a:rPr lang="hr-HR" sz="2000" err="1">
                <a:latin typeface="Bahnschrift SemiLight"/>
              </a:rPr>
              <a:t>essential</a:t>
            </a:r>
            <a:r>
              <a:rPr lang="hr-HR" sz="2000" dirty="0">
                <a:latin typeface="Bahnschrift SemiLight"/>
              </a:rPr>
              <a:t> </a:t>
            </a:r>
            <a:r>
              <a:rPr lang="hr-HR" sz="2000" err="1">
                <a:latin typeface="Bahnschrift SemiLight"/>
              </a:rPr>
              <a:t>skills</a:t>
            </a:r>
            <a:r>
              <a:rPr lang="hr-HR" sz="2000" dirty="0">
                <a:latin typeface="Bahnschrift SemiLight"/>
              </a:rPr>
              <a:t> for </a:t>
            </a:r>
            <a:r>
              <a:rPr lang="hr-HR" sz="2000" err="1">
                <a:latin typeface="Bahnschrift SemiLight"/>
              </a:rPr>
              <a:t>any</a:t>
            </a:r>
            <a:r>
              <a:rPr lang="hr-HR" sz="2000" dirty="0">
                <a:latin typeface="Bahnschrift SemiLight"/>
              </a:rPr>
              <a:t> </a:t>
            </a:r>
            <a:r>
              <a:rPr lang="hr-HR" sz="2000" err="1">
                <a:latin typeface="Bahnschrift SemiLight"/>
              </a:rPr>
              <a:t>modern</a:t>
            </a:r>
            <a:r>
              <a:rPr lang="hr-HR" sz="2000" dirty="0">
                <a:latin typeface="Bahnschrift SemiLight"/>
              </a:rPr>
              <a:t> </a:t>
            </a:r>
            <a:r>
              <a:rPr lang="hr-HR" sz="2000" err="1">
                <a:latin typeface="Bahnschrift SemiLight"/>
              </a:rPr>
              <a:t>organization</a:t>
            </a:r>
            <a:r>
              <a:rPr lang="hr-HR" sz="2000" dirty="0">
                <a:latin typeface="Bahnschrift SemiLight"/>
              </a:rPr>
              <a:t>.</a:t>
            </a:r>
            <a:endParaRPr lang="hr-HR" sz="2000" dirty="0"/>
          </a:p>
          <a:p>
            <a:pPr marL="0" indent="0">
              <a:buNone/>
            </a:pPr>
            <a:endParaRPr lang="hr-HR" sz="2000" dirty="0"/>
          </a:p>
        </p:txBody>
      </p:sp>
    </p:spTree>
    <p:extLst>
      <p:ext uri="{BB962C8B-B14F-4D97-AF65-F5344CB8AC3E}">
        <p14:creationId xmlns:p14="http://schemas.microsoft.com/office/powerpoint/2010/main" val="2520320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2FF32-33C2-A05E-2423-20C4DF9FB4CA}"/>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0547E4AF-B3FB-A894-383E-BC1C2321AB24}"/>
              </a:ext>
            </a:extLst>
          </p:cNvPr>
          <p:cNvSpPr>
            <a:spLocks noGrp="1"/>
          </p:cNvSpPr>
          <p:nvPr>
            <p:ph type="title"/>
          </p:nvPr>
        </p:nvSpPr>
        <p:spPr/>
        <p:txBody>
          <a:bodyPr/>
          <a:lstStyle/>
          <a:p>
            <a:pPr>
              <a:lnSpc>
                <a:spcPct val="107000"/>
              </a:lnSpc>
              <a:spcAft>
                <a:spcPts val="800"/>
              </a:spcAft>
            </a:pPr>
            <a:r>
              <a:rPr lang="hr-HR" b="1" dirty="0" err="1">
                <a:latin typeface="Bahnschrift SemiBold"/>
              </a:rPr>
              <a:t>Example</a:t>
            </a:r>
            <a:r>
              <a:rPr lang="hr-HR" b="1" dirty="0">
                <a:latin typeface="Bahnschrift SemiBold"/>
              </a:rPr>
              <a:t> </a:t>
            </a:r>
            <a:r>
              <a:rPr lang="hr-HR" b="1" dirty="0" err="1">
                <a:latin typeface="Bahnschrift SemiBold"/>
              </a:rPr>
              <a:t>of</a:t>
            </a:r>
            <a:r>
              <a:rPr lang="hr-HR" b="1" dirty="0">
                <a:latin typeface="Bahnschrift SemiBold"/>
              </a:rPr>
              <a:t> </a:t>
            </a:r>
            <a:r>
              <a:rPr lang="hr-HR" b="1" dirty="0" err="1">
                <a:latin typeface="Bahnschrift SemiBold"/>
              </a:rPr>
              <a:t>an</a:t>
            </a:r>
            <a:r>
              <a:rPr lang="hr-HR" b="1" dirty="0">
                <a:latin typeface="Bahnschrift SemiBold"/>
              </a:rPr>
              <a:t> </a:t>
            </a:r>
            <a:r>
              <a:rPr lang="hr-HR" b="1" dirty="0" err="1">
                <a:latin typeface="Bahnschrift SemiBold"/>
              </a:rPr>
              <a:t>exercise</a:t>
            </a:r>
            <a:r>
              <a:rPr lang="hr-HR" b="1" dirty="0">
                <a:latin typeface="Bahnschrift SemiBold"/>
              </a:rPr>
              <a:t> : Design </a:t>
            </a:r>
            <a:r>
              <a:rPr lang="hr-HR" b="1" dirty="0" err="1">
                <a:latin typeface="Bahnschrift SemiBold"/>
              </a:rPr>
              <a:t>thinking</a:t>
            </a:r>
            <a:endParaRPr lang="fr-BE" b="1" dirty="0" err="1">
              <a:latin typeface="Bahnschrift SemiLight"/>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3C1B110B-AB60-597B-D65F-C379122D1656}"/>
              </a:ext>
            </a:extLst>
          </p:cNvPr>
          <p:cNvSpPr>
            <a:spLocks noGrp="1"/>
          </p:cNvSpPr>
          <p:nvPr>
            <p:ph idx="1"/>
          </p:nvPr>
        </p:nvSpPr>
        <p:spPr>
          <a:xfrm>
            <a:off x="5528603" y="1825625"/>
            <a:ext cx="5825197" cy="4351338"/>
          </a:xfrm>
        </p:spPr>
        <p:txBody>
          <a:bodyPr vert="horz" lIns="91440" tIns="45720" rIns="91440" bIns="45720" rtlCol="0" anchor="t">
            <a:noAutofit/>
          </a:bodyPr>
          <a:lstStyle/>
          <a:p>
            <a:pPr marL="0" indent="0">
              <a:buNone/>
            </a:pPr>
            <a:r>
              <a:rPr lang="hr-HR" sz="2000" err="1">
                <a:latin typeface="Bahnschrift SemiLight"/>
              </a:rPr>
              <a:t>The</a:t>
            </a:r>
            <a:r>
              <a:rPr lang="hr-HR" sz="2000" dirty="0">
                <a:latin typeface="Bahnschrift SemiLight"/>
              </a:rPr>
              <a:t> </a:t>
            </a:r>
            <a:r>
              <a:rPr lang="hr-HR" sz="2000" err="1">
                <a:latin typeface="Bahnschrift SemiLight"/>
              </a:rPr>
              <a:t>Wallet</a:t>
            </a:r>
            <a:r>
              <a:rPr lang="hr-HR" sz="2000" dirty="0">
                <a:latin typeface="Bahnschrift SemiLight"/>
              </a:rPr>
              <a:t> </a:t>
            </a:r>
            <a:r>
              <a:rPr lang="hr-HR" sz="2000" err="1">
                <a:latin typeface="Bahnschrift SemiLight"/>
              </a:rPr>
              <a:t>project</a:t>
            </a:r>
            <a:r>
              <a:rPr lang="hr-HR" sz="2000" dirty="0">
                <a:latin typeface="Bahnschrift SemiLight"/>
              </a:rPr>
              <a:t> : </a:t>
            </a:r>
            <a:endParaRPr lang="hr-HR" sz="2000" dirty="0"/>
          </a:p>
          <a:p>
            <a:pPr>
              <a:buNone/>
            </a:pPr>
            <a:r>
              <a:rPr lang="hr-HR" sz="2000" err="1">
                <a:latin typeface="Bahnschrift SemiLight"/>
              </a:rPr>
              <a:t>The</a:t>
            </a:r>
            <a:r>
              <a:rPr lang="hr-HR" sz="2000" dirty="0">
                <a:latin typeface="Bahnschrift SemiLight"/>
              </a:rPr>
              <a:t> </a:t>
            </a:r>
            <a:r>
              <a:rPr lang="hr-HR" sz="2000" i="1" err="1">
                <a:latin typeface="Bahnschrift SemiLight"/>
              </a:rPr>
              <a:t>Wallet</a:t>
            </a:r>
            <a:r>
              <a:rPr lang="hr-HR" sz="2000" i="1" dirty="0">
                <a:latin typeface="Bahnschrift SemiLight"/>
              </a:rPr>
              <a:t> Project</a:t>
            </a:r>
            <a:r>
              <a:rPr lang="hr-HR" sz="2000" dirty="0">
                <a:latin typeface="Bahnschrift SemiLight"/>
              </a:rPr>
              <a:t> </a:t>
            </a:r>
            <a:r>
              <a:rPr lang="hr-HR" sz="2000" err="1">
                <a:latin typeface="Bahnschrift SemiLight"/>
              </a:rPr>
              <a:t>is</a:t>
            </a:r>
            <a:r>
              <a:rPr lang="hr-HR" sz="2000" dirty="0">
                <a:latin typeface="Bahnschrift SemiLight"/>
              </a:rPr>
              <a:t> a </a:t>
            </a:r>
            <a:r>
              <a:rPr lang="hr-HR" sz="2000" err="1">
                <a:latin typeface="Bahnschrift SemiLight"/>
              </a:rPr>
              <a:t>hands</a:t>
            </a:r>
            <a:r>
              <a:rPr lang="hr-HR" sz="2000" dirty="0">
                <a:latin typeface="Bahnschrift SemiLight"/>
              </a:rPr>
              <a:t>-on, </a:t>
            </a:r>
            <a:r>
              <a:rPr lang="hr-HR" sz="2000" err="1">
                <a:latin typeface="Bahnschrift SemiLight"/>
              </a:rPr>
              <a:t>creative</a:t>
            </a:r>
            <a:r>
              <a:rPr lang="hr-HR" sz="2000" dirty="0">
                <a:latin typeface="Bahnschrift SemiLight"/>
              </a:rPr>
              <a:t> </a:t>
            </a:r>
            <a:r>
              <a:rPr lang="hr-HR" sz="2000" err="1">
                <a:latin typeface="Bahnschrift SemiLight"/>
              </a:rPr>
              <a:t>exercise</a:t>
            </a:r>
            <a:r>
              <a:rPr lang="hr-HR" sz="2000" dirty="0">
                <a:latin typeface="Bahnschrift SemiLight"/>
              </a:rPr>
              <a:t> </a:t>
            </a:r>
            <a:r>
              <a:rPr lang="hr-HR" sz="2000" err="1">
                <a:latin typeface="Bahnschrift SemiLight"/>
              </a:rPr>
              <a:t>designed</a:t>
            </a:r>
            <a:r>
              <a:rPr lang="hr-HR" sz="2000" dirty="0">
                <a:latin typeface="Bahnschrift SemiLight"/>
              </a:rPr>
              <a:t> to </a:t>
            </a:r>
            <a:r>
              <a:rPr lang="hr-HR" sz="2000" err="1">
                <a:latin typeface="Bahnschrift SemiLight"/>
              </a:rPr>
              <a:t>help</a:t>
            </a:r>
            <a:r>
              <a:rPr lang="hr-HR" sz="2000" dirty="0">
                <a:latin typeface="Bahnschrift SemiLight"/>
              </a:rPr>
              <a:t> </a:t>
            </a:r>
            <a:r>
              <a:rPr lang="hr-HR" sz="2000" err="1">
                <a:latin typeface="Bahnschrift SemiLight"/>
              </a:rPr>
              <a:t>participants</a:t>
            </a:r>
            <a:r>
              <a:rPr lang="hr-HR" sz="2000" dirty="0">
                <a:latin typeface="Bahnschrift SemiLight"/>
              </a:rPr>
              <a:t> </a:t>
            </a:r>
            <a:r>
              <a:rPr lang="hr-HR" sz="2000" b="1" err="1">
                <a:latin typeface="Bahnschrift SemiLight"/>
              </a:rPr>
              <a:t>a</a:t>
            </a:r>
            <a:r>
              <a:rPr lang="hr-HR" sz="2000" b="1" err="1">
                <a:highlight>
                  <a:srgbClr val="FFFF00"/>
                </a:highlight>
                <a:latin typeface="Bahnschrift SemiLight"/>
              </a:rPr>
              <a:t>pply</a:t>
            </a:r>
            <a:r>
              <a:rPr lang="hr-HR" sz="2000" b="1" dirty="0">
                <a:highlight>
                  <a:srgbClr val="FFFF00"/>
                </a:highlight>
                <a:latin typeface="Bahnschrift SemiLight"/>
              </a:rPr>
              <a:t> </a:t>
            </a:r>
            <a:r>
              <a:rPr lang="hr-HR" sz="2000" b="1" err="1">
                <a:highlight>
                  <a:srgbClr val="FFFF00"/>
                </a:highlight>
                <a:latin typeface="Bahnschrift SemiLight"/>
              </a:rPr>
              <a:t>the</a:t>
            </a:r>
            <a:r>
              <a:rPr lang="hr-HR" sz="2000" b="1" dirty="0">
                <a:highlight>
                  <a:srgbClr val="FFFF00"/>
                </a:highlight>
                <a:latin typeface="Bahnschrift SemiLight"/>
              </a:rPr>
              <a:t> Design </a:t>
            </a:r>
            <a:r>
              <a:rPr lang="hr-HR" sz="2000" b="1" err="1">
                <a:highlight>
                  <a:srgbClr val="FFFF00"/>
                </a:highlight>
                <a:latin typeface="Bahnschrift SemiLight"/>
              </a:rPr>
              <a:t>Thinking</a:t>
            </a:r>
            <a:r>
              <a:rPr lang="hr-HR" sz="2000" b="1" dirty="0">
                <a:highlight>
                  <a:srgbClr val="FFFF00"/>
                </a:highlight>
                <a:latin typeface="Bahnschrift SemiLight"/>
              </a:rPr>
              <a:t> </a:t>
            </a:r>
            <a:r>
              <a:rPr lang="hr-HR" sz="2000" b="1" err="1">
                <a:highlight>
                  <a:srgbClr val="FFFF00"/>
                </a:highlight>
                <a:latin typeface="Bahnschrift SemiLight"/>
              </a:rPr>
              <a:t>process</a:t>
            </a:r>
            <a:r>
              <a:rPr lang="hr-HR" sz="2000" dirty="0">
                <a:highlight>
                  <a:srgbClr val="FFFF00"/>
                </a:highlight>
                <a:latin typeface="Bahnschrift SemiLight"/>
              </a:rPr>
              <a:t> </a:t>
            </a:r>
            <a:r>
              <a:rPr lang="hr-HR" sz="2000" err="1">
                <a:highlight>
                  <a:srgbClr val="FFFF00"/>
                </a:highlight>
                <a:latin typeface="Bahnschrift SemiLight"/>
              </a:rPr>
              <a:t>from</a:t>
            </a:r>
            <a:r>
              <a:rPr lang="hr-HR" sz="2000" dirty="0">
                <a:highlight>
                  <a:srgbClr val="FFFF00"/>
                </a:highlight>
                <a:latin typeface="Bahnschrift SemiLight"/>
              </a:rPr>
              <a:t> </a:t>
            </a:r>
            <a:r>
              <a:rPr lang="hr-HR" sz="2000" err="1">
                <a:highlight>
                  <a:srgbClr val="FFFF00"/>
                </a:highlight>
                <a:latin typeface="Bahnschrift SemiLight"/>
              </a:rPr>
              <a:t>empathy</a:t>
            </a:r>
            <a:r>
              <a:rPr lang="hr-HR" sz="2000" dirty="0">
                <a:highlight>
                  <a:srgbClr val="FFFF00"/>
                </a:highlight>
                <a:latin typeface="Bahnschrift SemiLight"/>
              </a:rPr>
              <a:t> to </a:t>
            </a:r>
            <a:r>
              <a:rPr lang="hr-HR" sz="2000" err="1">
                <a:highlight>
                  <a:srgbClr val="FFFF00"/>
                </a:highlight>
                <a:latin typeface="Bahnschrift SemiLight"/>
              </a:rPr>
              <a:t>prototyping</a:t>
            </a:r>
            <a:r>
              <a:rPr lang="hr-HR" sz="2000" dirty="0">
                <a:latin typeface="Bahnschrift SemiLight"/>
              </a:rPr>
              <a:t>.</a:t>
            </a:r>
          </a:p>
          <a:p>
            <a:pPr marL="0" indent="0">
              <a:buNone/>
            </a:pPr>
            <a:r>
              <a:rPr lang="hr-HR" sz="2000" dirty="0">
                <a:latin typeface="Bahnschrift SemiLight"/>
              </a:rPr>
              <a:t>0) </a:t>
            </a:r>
            <a:r>
              <a:rPr lang="hr-HR" sz="2000" b="1" dirty="0" err="1">
                <a:latin typeface="Bahnschrift SemiLight"/>
              </a:rPr>
              <a:t>Create</a:t>
            </a:r>
            <a:r>
              <a:rPr lang="hr-HR" sz="2000" b="1" dirty="0">
                <a:latin typeface="Bahnschrift SemiLight"/>
              </a:rPr>
              <a:t> </a:t>
            </a:r>
            <a:r>
              <a:rPr lang="hr-HR" sz="2000" b="1" dirty="0" err="1">
                <a:latin typeface="Bahnschrift SemiLight"/>
              </a:rPr>
              <a:t>an</a:t>
            </a:r>
            <a:r>
              <a:rPr lang="hr-HR" sz="2000" b="1" dirty="0">
                <a:latin typeface="Bahnschrift SemiLight"/>
              </a:rPr>
              <a:t> </a:t>
            </a:r>
            <a:r>
              <a:rPr lang="hr-HR" sz="2000" b="1" dirty="0" err="1">
                <a:latin typeface="Bahnschrift SemiLight"/>
              </a:rPr>
              <a:t>idea</a:t>
            </a:r>
            <a:r>
              <a:rPr lang="hr-HR" sz="2000" b="1" dirty="0">
                <a:latin typeface="Bahnschrift SemiLight"/>
              </a:rPr>
              <a:t> </a:t>
            </a:r>
            <a:r>
              <a:rPr lang="hr-HR" sz="2000" b="1" dirty="0" err="1">
                <a:latin typeface="Bahnschrift SemiLight"/>
              </a:rPr>
              <a:t>by</a:t>
            </a:r>
            <a:r>
              <a:rPr lang="hr-HR" sz="2000" b="1" dirty="0">
                <a:latin typeface="Bahnschrift SemiLight"/>
              </a:rPr>
              <a:t> </a:t>
            </a:r>
            <a:r>
              <a:rPr lang="hr-HR" sz="2000" b="1" dirty="0" err="1">
                <a:latin typeface="Bahnschrift SemiLight"/>
              </a:rPr>
              <a:t>themself</a:t>
            </a:r>
            <a:r>
              <a:rPr lang="hr-HR" sz="2000" b="1" dirty="0">
                <a:latin typeface="Bahnschrift SemiLight"/>
              </a:rPr>
              <a:t> (</a:t>
            </a:r>
            <a:r>
              <a:rPr lang="hr-HR" sz="2000" b="1" dirty="0" err="1">
                <a:latin typeface="Bahnschrift SemiLight"/>
              </a:rPr>
              <a:t>without</a:t>
            </a:r>
            <a:r>
              <a:rPr lang="hr-HR" sz="2000" b="1" dirty="0">
                <a:latin typeface="Bahnschrift SemiLight"/>
              </a:rPr>
              <a:t> </a:t>
            </a:r>
            <a:r>
              <a:rPr lang="hr-HR" sz="2000" b="1" dirty="0" err="1">
                <a:latin typeface="Bahnschrift SemiLight"/>
              </a:rPr>
              <a:t>user</a:t>
            </a:r>
            <a:r>
              <a:rPr lang="hr-HR" sz="2000" b="1" dirty="0">
                <a:latin typeface="Bahnschrift SemiLight"/>
              </a:rPr>
              <a:t>) </a:t>
            </a:r>
            <a:br>
              <a:rPr lang="hr-HR" sz="2000" b="1" dirty="0">
                <a:latin typeface="Bahnschrift SemiLight"/>
              </a:rPr>
            </a:br>
            <a:r>
              <a:rPr lang="hr-HR" sz="2000" dirty="0">
                <a:latin typeface="Bahnschrift SemiLight"/>
              </a:rPr>
              <a:t>   </a:t>
            </a:r>
            <a:r>
              <a:rPr lang="hr-HR" sz="2000" dirty="0" err="1">
                <a:latin typeface="Bahnschrift SemiLight"/>
              </a:rPr>
              <a:t>Participants</a:t>
            </a:r>
            <a:r>
              <a:rPr lang="hr-HR" sz="2000" dirty="0">
                <a:latin typeface="Bahnschrift SemiLight"/>
              </a:rPr>
              <a:t> </a:t>
            </a:r>
            <a:r>
              <a:rPr lang="hr-HR" sz="2000" dirty="0" err="1">
                <a:latin typeface="Bahnschrift SemiLight"/>
              </a:rPr>
              <a:t>will</a:t>
            </a:r>
            <a:r>
              <a:rPr lang="hr-HR" sz="2000" dirty="0">
                <a:latin typeface="Bahnschrift SemiLight"/>
              </a:rPr>
              <a:t> do a "</a:t>
            </a:r>
            <a:r>
              <a:rPr lang="hr-HR" sz="2000" dirty="0" err="1">
                <a:latin typeface="Bahnschrift SemiLight"/>
              </a:rPr>
              <a:t>fake</a:t>
            </a:r>
            <a:r>
              <a:rPr lang="hr-HR" sz="2000" dirty="0">
                <a:latin typeface="Bahnschrift SemiLight"/>
              </a:rPr>
              <a:t> start" </a:t>
            </a:r>
            <a:r>
              <a:rPr lang="hr-HR" sz="2000" dirty="0" err="1">
                <a:latin typeface="Bahnschrift SemiLight"/>
              </a:rPr>
              <a:t>draw</a:t>
            </a:r>
            <a:r>
              <a:rPr lang="hr-HR" sz="2000" dirty="0">
                <a:latin typeface="Bahnschrift SemiLight"/>
              </a:rPr>
              <a:t> </a:t>
            </a:r>
            <a:r>
              <a:rPr lang="hr-HR" sz="2000" dirty="0" err="1">
                <a:latin typeface="Bahnschrift SemiLight"/>
              </a:rPr>
              <a:t>idea</a:t>
            </a:r>
            <a:r>
              <a:rPr lang="hr-HR" sz="2000" dirty="0">
                <a:latin typeface="Bahnschrift SemiLight"/>
              </a:rPr>
              <a:t> </a:t>
            </a:r>
            <a:r>
              <a:rPr lang="hr-HR" sz="2000" dirty="0" err="1">
                <a:latin typeface="Bahnschrift SemiLight"/>
              </a:rPr>
              <a:t>without</a:t>
            </a:r>
            <a:r>
              <a:rPr lang="hr-HR" sz="2000" dirty="0">
                <a:latin typeface="Bahnschrift SemiLight"/>
              </a:rPr>
              <a:t> </a:t>
            </a:r>
            <a:r>
              <a:rPr lang="hr-HR" sz="2000" dirty="0" err="1">
                <a:latin typeface="Bahnschrift SemiLight"/>
              </a:rPr>
              <a:t>user</a:t>
            </a:r>
            <a:r>
              <a:rPr lang="hr-HR" sz="2000" dirty="0">
                <a:latin typeface="Bahnschrift SemiLight"/>
              </a:rPr>
              <a:t> to </a:t>
            </a:r>
            <a:r>
              <a:rPr lang="hr-HR" sz="2000" dirty="0" err="1">
                <a:latin typeface="Bahnschrift SemiLight"/>
              </a:rPr>
              <a:t>understand</a:t>
            </a:r>
            <a:r>
              <a:rPr lang="hr-HR" sz="2000" dirty="0">
                <a:latin typeface="Bahnschrift SemiLight"/>
              </a:rPr>
              <a:t> </a:t>
            </a:r>
            <a:r>
              <a:rPr lang="hr-HR" sz="2000" dirty="0" err="1">
                <a:latin typeface="Bahnschrift SemiLight"/>
              </a:rPr>
              <a:t>the</a:t>
            </a:r>
            <a:r>
              <a:rPr lang="hr-HR" sz="2000" dirty="0">
                <a:latin typeface="Bahnschrift SemiLight"/>
              </a:rPr>
              <a:t> </a:t>
            </a:r>
            <a:r>
              <a:rPr lang="hr-HR" sz="2000" dirty="0" err="1">
                <a:latin typeface="Bahnschrift SemiLight"/>
              </a:rPr>
              <a:t>difference</a:t>
            </a:r>
            <a:r>
              <a:rPr lang="hr-HR" sz="2000" dirty="0">
                <a:latin typeface="Bahnschrift SemiLight"/>
              </a:rPr>
              <a:t> </a:t>
            </a:r>
            <a:r>
              <a:rPr lang="hr-HR" sz="2000" dirty="0" err="1">
                <a:latin typeface="Bahnschrift SemiLight"/>
              </a:rPr>
              <a:t>with</a:t>
            </a:r>
            <a:r>
              <a:rPr lang="hr-HR" sz="2000" dirty="0">
                <a:latin typeface="Bahnschrift SemiLight"/>
              </a:rPr>
              <a:t> a UX </a:t>
            </a:r>
            <a:r>
              <a:rPr lang="hr-HR" sz="2000" dirty="0" err="1">
                <a:latin typeface="Bahnschrift SemiLight"/>
              </a:rPr>
              <a:t>process</a:t>
            </a:r>
            <a:endParaRPr lang="hr-HR" sz="2000" dirty="0">
              <a:latin typeface="Bahnschrift SemiLight"/>
            </a:endParaRPr>
          </a:p>
          <a:p>
            <a:pPr marL="457200" indent="-457200">
              <a:buAutoNum type="arabicParenR"/>
            </a:pPr>
            <a:r>
              <a:rPr lang="hr-HR" sz="2000" b="1" dirty="0" err="1">
                <a:latin typeface="Bahnschrift SemiLight"/>
              </a:rPr>
              <a:t>Empathize</a:t>
            </a:r>
            <a:r>
              <a:rPr lang="hr-HR" sz="2000" b="1" dirty="0">
                <a:latin typeface="Bahnschrift SemiLight"/>
              </a:rPr>
              <a:t> – </a:t>
            </a:r>
            <a:r>
              <a:rPr lang="hr-HR" sz="2000" b="1" dirty="0" err="1">
                <a:latin typeface="Bahnschrift SemiLight"/>
              </a:rPr>
              <a:t>Understand</a:t>
            </a:r>
            <a:r>
              <a:rPr lang="hr-HR" sz="2000" b="1" dirty="0">
                <a:latin typeface="Bahnschrift SemiLight"/>
              </a:rPr>
              <a:t> </a:t>
            </a:r>
            <a:r>
              <a:rPr lang="hr-HR" sz="2000" b="1" dirty="0" err="1">
                <a:latin typeface="Bahnschrift SemiLight"/>
              </a:rPr>
              <a:t>the</a:t>
            </a:r>
            <a:r>
              <a:rPr lang="hr-HR" sz="2000" b="1" dirty="0">
                <a:latin typeface="Bahnschrift SemiLight"/>
              </a:rPr>
              <a:t> </a:t>
            </a:r>
            <a:r>
              <a:rPr lang="hr-HR" sz="2000" b="1" dirty="0" err="1">
                <a:latin typeface="Bahnschrift SemiLight"/>
              </a:rPr>
              <a:t>User</a:t>
            </a:r>
            <a:br>
              <a:rPr lang="hr-HR" sz="2000" b="1" dirty="0"/>
            </a:br>
            <a:r>
              <a:rPr lang="hr-HR" sz="2000" b="1" dirty="0">
                <a:latin typeface="Bahnschrift SemiLight"/>
              </a:rPr>
              <a:t> </a:t>
            </a:r>
            <a:r>
              <a:rPr lang="hr-HR" sz="2000" b="1" dirty="0" err="1">
                <a:latin typeface="Bahnschrift SemiLight"/>
              </a:rPr>
              <a:t>Participants</a:t>
            </a:r>
            <a:r>
              <a:rPr lang="hr-HR" sz="2000" b="1" dirty="0">
                <a:latin typeface="Bahnschrift SemiLight"/>
              </a:rPr>
              <a:t> interview a </a:t>
            </a:r>
            <a:r>
              <a:rPr lang="hr-HR" sz="2000" b="1" dirty="0" err="1">
                <a:latin typeface="Bahnschrift SemiLight"/>
              </a:rPr>
              <a:t>peer</a:t>
            </a:r>
            <a:r>
              <a:rPr lang="hr-HR" sz="2000" b="1" dirty="0">
                <a:latin typeface="Bahnschrift SemiLight"/>
              </a:rPr>
              <a:t> to </a:t>
            </a:r>
            <a:r>
              <a:rPr lang="hr-HR" sz="2000" b="1" dirty="0" err="1">
                <a:latin typeface="Bahnschrift SemiLight"/>
              </a:rPr>
              <a:t>discover</a:t>
            </a:r>
            <a:r>
              <a:rPr lang="hr-HR" sz="2000" b="1" dirty="0">
                <a:latin typeface="Bahnschrift SemiLight"/>
              </a:rPr>
              <a:t> </a:t>
            </a:r>
            <a:r>
              <a:rPr lang="hr-HR" sz="2000" b="1" dirty="0" err="1">
                <a:latin typeface="Bahnschrift SemiLight"/>
              </a:rPr>
              <a:t>their</a:t>
            </a:r>
            <a:r>
              <a:rPr lang="hr-HR" sz="2000" b="1" dirty="0">
                <a:latin typeface="Bahnschrift SemiLight"/>
              </a:rPr>
              <a:t> </a:t>
            </a:r>
            <a:r>
              <a:rPr lang="hr-HR" sz="2000" b="1" dirty="0" err="1">
                <a:latin typeface="Bahnschrift SemiLight"/>
              </a:rPr>
              <a:t>habits</a:t>
            </a:r>
            <a:r>
              <a:rPr lang="hr-HR" sz="2000" b="1" dirty="0">
                <a:latin typeface="Bahnschrift SemiLight"/>
              </a:rPr>
              <a:t>, </a:t>
            </a:r>
            <a:r>
              <a:rPr lang="hr-HR" sz="2000" b="1" dirty="0" err="1">
                <a:latin typeface="Bahnschrift SemiLight"/>
              </a:rPr>
              <a:t>needs</a:t>
            </a:r>
            <a:r>
              <a:rPr lang="hr-HR" sz="2000" b="1" dirty="0">
                <a:latin typeface="Bahnschrift SemiLight"/>
              </a:rPr>
              <a:t>, </a:t>
            </a:r>
            <a:r>
              <a:rPr lang="hr-HR" sz="2000" b="1" dirty="0" err="1">
                <a:latin typeface="Bahnschrift SemiLight"/>
              </a:rPr>
              <a:t>and</a:t>
            </a:r>
            <a:r>
              <a:rPr lang="hr-HR" sz="2000" b="1" dirty="0">
                <a:latin typeface="Bahnschrift SemiLight"/>
              </a:rPr>
              <a:t> </a:t>
            </a:r>
            <a:r>
              <a:rPr lang="hr-HR" sz="2000" b="1" dirty="0" err="1">
                <a:latin typeface="Bahnschrift SemiLight"/>
              </a:rPr>
              <a:t>frustrations</a:t>
            </a:r>
            <a:r>
              <a:rPr lang="hr-HR" sz="2000" b="1" dirty="0">
                <a:latin typeface="Bahnschrift SemiLight"/>
              </a:rPr>
              <a:t> </a:t>
            </a:r>
            <a:r>
              <a:rPr lang="hr-HR" sz="2000" b="1" dirty="0" err="1">
                <a:latin typeface="Bahnschrift SemiLight"/>
              </a:rPr>
              <a:t>around</a:t>
            </a:r>
            <a:r>
              <a:rPr lang="hr-HR" sz="2000" b="1" dirty="0">
                <a:latin typeface="Bahnschrift SemiLight"/>
              </a:rPr>
              <a:t> how </a:t>
            </a:r>
            <a:r>
              <a:rPr lang="hr-HR" sz="2000" b="1" dirty="0" err="1">
                <a:latin typeface="Bahnschrift SemiLight"/>
              </a:rPr>
              <a:t>they</a:t>
            </a:r>
            <a:r>
              <a:rPr lang="hr-HR" sz="2000" b="1" dirty="0">
                <a:latin typeface="Bahnschrift SemiLight"/>
              </a:rPr>
              <a:t> “</a:t>
            </a:r>
            <a:r>
              <a:rPr lang="hr-HR" sz="2000" b="1" dirty="0" err="1">
                <a:latin typeface="Bahnschrift SemiLight"/>
              </a:rPr>
              <a:t>keep</a:t>
            </a:r>
            <a:r>
              <a:rPr lang="hr-HR" sz="2000" b="1" dirty="0">
                <a:latin typeface="Bahnschrift SemiLight"/>
              </a:rPr>
              <a:t> </a:t>
            </a:r>
            <a:r>
              <a:rPr lang="hr-HR" sz="2000" b="1" dirty="0" err="1">
                <a:latin typeface="Bahnschrift SemiLight"/>
              </a:rPr>
              <a:t>and</a:t>
            </a:r>
            <a:r>
              <a:rPr lang="hr-HR" sz="2000" b="1" dirty="0">
                <a:latin typeface="Bahnschrift SemiLight"/>
              </a:rPr>
              <a:t> use” </a:t>
            </a:r>
            <a:r>
              <a:rPr lang="hr-HR" sz="2000" b="1" dirty="0" err="1">
                <a:latin typeface="Bahnschrift SemiLight"/>
              </a:rPr>
              <a:t>their</a:t>
            </a:r>
            <a:r>
              <a:rPr lang="hr-HR" sz="2000" b="1" dirty="0">
                <a:latin typeface="Bahnschrift SemiLight"/>
              </a:rPr>
              <a:t> </a:t>
            </a:r>
            <a:r>
              <a:rPr lang="hr-HR" sz="2000" b="1" dirty="0" err="1">
                <a:latin typeface="Bahnschrift SemiLight"/>
              </a:rPr>
              <a:t>wallet</a:t>
            </a:r>
            <a:r>
              <a:rPr lang="hr-HR" sz="2000" b="1" dirty="0">
                <a:latin typeface="Bahnschrift SemiLight"/>
              </a:rPr>
              <a:t>.</a:t>
            </a:r>
          </a:p>
          <a:p>
            <a:pPr>
              <a:buAutoNum type="arabicParenR"/>
            </a:pPr>
            <a:endParaRPr lang="hr-HR" sz="2000" dirty="0">
              <a:latin typeface="Bahnschrift SemiLight"/>
            </a:endParaRPr>
          </a:p>
          <a:p>
            <a:pPr>
              <a:buAutoNum type="arabicParenR"/>
            </a:pPr>
            <a:endParaRPr lang="hr-HR" sz="2000" b="1" dirty="0">
              <a:latin typeface="Bahnschrift SemiLight"/>
            </a:endParaRPr>
          </a:p>
          <a:p>
            <a:pPr marL="0" indent="0">
              <a:buNone/>
            </a:pPr>
            <a:endParaRPr lang="hr-HR" sz="2000" dirty="0"/>
          </a:p>
          <a:p>
            <a:pPr marL="0" indent="0">
              <a:buNone/>
            </a:pPr>
            <a:endParaRPr lang="hr-HR" sz="2000" dirty="0"/>
          </a:p>
        </p:txBody>
      </p:sp>
      <p:pic>
        <p:nvPicPr>
          <p:cNvPr id="7" name="Image 6" descr="Une image contenant texte, personne, habits, intérieur&#10;&#10;Le contenu généré par l’IA peut être incorrect.">
            <a:extLst>
              <a:ext uri="{FF2B5EF4-FFF2-40B4-BE49-F238E27FC236}">
                <a16:creationId xmlns:a16="http://schemas.microsoft.com/office/drawing/2014/main" id="{64563902-5A20-DC92-6E0E-BD427D50AD88}"/>
              </a:ext>
            </a:extLst>
          </p:cNvPr>
          <p:cNvPicPr>
            <a:picLocks noChangeAspect="1"/>
          </p:cNvPicPr>
          <p:nvPr/>
        </p:nvPicPr>
        <p:blipFill>
          <a:blip r:embed="rId2"/>
          <a:srcRect l="7256" r="7256"/>
          <a:stretch>
            <a:fillRect/>
          </a:stretch>
        </p:blipFill>
        <p:spPr>
          <a:xfrm>
            <a:off x="400935" y="2014968"/>
            <a:ext cx="4761385" cy="3132934"/>
          </a:xfrm>
          <a:prstGeom prst="rect">
            <a:avLst/>
          </a:prstGeom>
        </p:spPr>
      </p:pic>
    </p:spTree>
    <p:extLst>
      <p:ext uri="{BB962C8B-B14F-4D97-AF65-F5344CB8AC3E}">
        <p14:creationId xmlns:p14="http://schemas.microsoft.com/office/powerpoint/2010/main" val="4049772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DD4A5-0ADF-1DE2-30F2-A532E71186A4}"/>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A67F0CE4-565D-A59E-1138-8931CE3B7462}"/>
              </a:ext>
            </a:extLst>
          </p:cNvPr>
          <p:cNvSpPr>
            <a:spLocks noGrp="1"/>
          </p:cNvSpPr>
          <p:nvPr>
            <p:ph type="title"/>
          </p:nvPr>
        </p:nvSpPr>
        <p:spPr/>
        <p:txBody>
          <a:bodyPr/>
          <a:lstStyle/>
          <a:p>
            <a:pPr>
              <a:lnSpc>
                <a:spcPct val="107000"/>
              </a:lnSpc>
              <a:spcAft>
                <a:spcPts val="800"/>
              </a:spcAft>
            </a:pPr>
            <a:r>
              <a:rPr lang="hr-HR" b="1" dirty="0" err="1">
                <a:latin typeface="Bahnschrift SemiBold"/>
              </a:rPr>
              <a:t>Example</a:t>
            </a:r>
            <a:r>
              <a:rPr lang="hr-HR" b="1" dirty="0">
                <a:latin typeface="Bahnschrift SemiBold"/>
              </a:rPr>
              <a:t> </a:t>
            </a:r>
            <a:r>
              <a:rPr lang="hr-HR" b="1" dirty="0" err="1">
                <a:latin typeface="Bahnschrift SemiBold"/>
              </a:rPr>
              <a:t>of</a:t>
            </a:r>
            <a:r>
              <a:rPr lang="hr-HR" b="1" dirty="0">
                <a:latin typeface="Bahnschrift SemiBold"/>
              </a:rPr>
              <a:t> </a:t>
            </a:r>
            <a:r>
              <a:rPr lang="hr-HR" b="1" dirty="0" err="1">
                <a:latin typeface="Bahnschrift SemiBold"/>
              </a:rPr>
              <a:t>an</a:t>
            </a:r>
            <a:r>
              <a:rPr lang="hr-HR" b="1" dirty="0">
                <a:latin typeface="Bahnschrift SemiBold"/>
              </a:rPr>
              <a:t> </a:t>
            </a:r>
            <a:r>
              <a:rPr lang="hr-HR" b="1" dirty="0" err="1">
                <a:latin typeface="Bahnschrift SemiBold"/>
              </a:rPr>
              <a:t>exercise</a:t>
            </a:r>
            <a:r>
              <a:rPr lang="hr-HR" b="1" dirty="0">
                <a:latin typeface="Bahnschrift SemiBold"/>
              </a:rPr>
              <a:t> : Design </a:t>
            </a:r>
            <a:r>
              <a:rPr lang="hr-HR" b="1" dirty="0" err="1">
                <a:latin typeface="Bahnschrift SemiBold"/>
              </a:rPr>
              <a:t>thinking</a:t>
            </a:r>
            <a:endParaRPr lang="fr-BE" b="1" dirty="0" err="1">
              <a:latin typeface="Bahnschrift SemiLight"/>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D148B295-7182-8FFB-4595-A3C69AF9E6FF}"/>
              </a:ext>
            </a:extLst>
          </p:cNvPr>
          <p:cNvSpPr>
            <a:spLocks noGrp="1"/>
          </p:cNvSpPr>
          <p:nvPr>
            <p:ph idx="1"/>
          </p:nvPr>
        </p:nvSpPr>
        <p:spPr/>
        <p:txBody>
          <a:bodyPr vert="horz" lIns="91440" tIns="45720" rIns="91440" bIns="45720" rtlCol="0" anchor="t">
            <a:noAutofit/>
          </a:bodyPr>
          <a:lstStyle/>
          <a:p>
            <a:pPr marL="0" indent="0">
              <a:buNone/>
            </a:pPr>
            <a:r>
              <a:rPr lang="hr-HR" sz="2000" err="1">
                <a:latin typeface="Bahnschrift SemiLight"/>
              </a:rPr>
              <a:t>The</a:t>
            </a:r>
            <a:r>
              <a:rPr lang="hr-HR" sz="2000" dirty="0">
                <a:latin typeface="Bahnschrift SemiLight"/>
              </a:rPr>
              <a:t> </a:t>
            </a:r>
            <a:r>
              <a:rPr lang="hr-HR" sz="2000" err="1">
                <a:latin typeface="Bahnschrift SemiLight"/>
              </a:rPr>
              <a:t>Wallet</a:t>
            </a:r>
            <a:r>
              <a:rPr lang="hr-HR" sz="2000" dirty="0">
                <a:latin typeface="Bahnschrift SemiLight"/>
              </a:rPr>
              <a:t> </a:t>
            </a:r>
            <a:r>
              <a:rPr lang="hr-HR" sz="2000" err="1">
                <a:latin typeface="Bahnschrift SemiLight"/>
              </a:rPr>
              <a:t>project</a:t>
            </a:r>
            <a:r>
              <a:rPr lang="hr-HR" sz="2000" dirty="0">
                <a:latin typeface="Bahnschrift SemiLight"/>
              </a:rPr>
              <a:t> : </a:t>
            </a:r>
            <a:endParaRPr lang="hr-HR" sz="2000" dirty="0"/>
          </a:p>
          <a:p>
            <a:pPr marL="0" indent="0">
              <a:buNone/>
            </a:pPr>
            <a:r>
              <a:rPr lang="hr-HR" sz="2000" b="1" dirty="0">
                <a:latin typeface="Bahnschrift SemiLight"/>
              </a:rPr>
              <a:t>2) </a:t>
            </a:r>
            <a:r>
              <a:rPr lang="hr-HR" sz="2000" b="1" dirty="0" err="1">
                <a:latin typeface="Bahnschrift SemiLight"/>
              </a:rPr>
              <a:t>Define</a:t>
            </a:r>
            <a:r>
              <a:rPr lang="hr-HR" sz="2000" b="1" dirty="0">
                <a:latin typeface="Bahnschrift SemiLight"/>
              </a:rPr>
              <a:t> – </a:t>
            </a:r>
            <a:r>
              <a:rPr lang="hr-HR" sz="2000" b="1" dirty="0" err="1">
                <a:latin typeface="Bahnschrift SemiLight"/>
              </a:rPr>
              <a:t>Frame</a:t>
            </a:r>
            <a:r>
              <a:rPr lang="hr-HR" sz="2000" b="1" dirty="0">
                <a:latin typeface="Bahnschrift SemiLight"/>
              </a:rPr>
              <a:t> </a:t>
            </a:r>
            <a:r>
              <a:rPr lang="hr-HR" sz="2000" b="1" dirty="0" err="1">
                <a:latin typeface="Bahnschrift SemiLight"/>
              </a:rPr>
              <a:t>the</a:t>
            </a:r>
            <a:r>
              <a:rPr lang="hr-HR" sz="2000" b="1" dirty="0">
                <a:latin typeface="Bahnschrift SemiLight"/>
              </a:rPr>
              <a:t> Problem</a:t>
            </a:r>
            <a:br>
              <a:rPr lang="hr-HR" sz="2000" b="1" dirty="0">
                <a:latin typeface="Bahnschrift SemiLight"/>
              </a:rPr>
            </a:br>
            <a:r>
              <a:rPr lang="hr-HR" sz="2000" b="1" dirty="0">
                <a:latin typeface="Bahnschrift SemiLight"/>
              </a:rPr>
              <a:t> </a:t>
            </a:r>
            <a:r>
              <a:rPr lang="hr-HR" sz="2000" b="1" dirty="0" err="1">
                <a:latin typeface="Bahnschrift SemiLight"/>
              </a:rPr>
              <a:t>Based</a:t>
            </a:r>
            <a:r>
              <a:rPr lang="hr-HR" sz="2000" b="1" dirty="0">
                <a:latin typeface="Bahnschrift SemiLight"/>
              </a:rPr>
              <a:t> on </a:t>
            </a:r>
            <a:r>
              <a:rPr lang="hr-HR" sz="2000" b="1" dirty="0" err="1">
                <a:latin typeface="Bahnschrift SemiLight"/>
              </a:rPr>
              <a:t>insights</a:t>
            </a:r>
            <a:r>
              <a:rPr lang="hr-HR" sz="2000" b="1" dirty="0">
                <a:latin typeface="Bahnschrift SemiLight"/>
              </a:rPr>
              <a:t> </a:t>
            </a:r>
            <a:r>
              <a:rPr lang="hr-HR" sz="2000" b="1" dirty="0" err="1">
                <a:latin typeface="Bahnschrift SemiLight"/>
              </a:rPr>
              <a:t>from</a:t>
            </a:r>
            <a:r>
              <a:rPr lang="hr-HR" sz="2000" b="1" dirty="0">
                <a:latin typeface="Bahnschrift SemiLight"/>
              </a:rPr>
              <a:t> </a:t>
            </a:r>
            <a:r>
              <a:rPr lang="hr-HR" sz="2000" b="1" dirty="0" err="1">
                <a:latin typeface="Bahnschrift SemiLight"/>
              </a:rPr>
              <a:t>the</a:t>
            </a:r>
            <a:r>
              <a:rPr lang="hr-HR" sz="2000" b="1" dirty="0">
                <a:latin typeface="Bahnschrift SemiLight"/>
              </a:rPr>
              <a:t> interview, </a:t>
            </a:r>
            <a:r>
              <a:rPr lang="hr-HR" sz="2000" b="1" dirty="0" err="1">
                <a:latin typeface="Bahnschrift SemiLight"/>
              </a:rPr>
              <a:t>participants</a:t>
            </a:r>
            <a:r>
              <a:rPr lang="hr-HR" sz="2000" b="1" dirty="0">
                <a:latin typeface="Bahnschrift SemiLight"/>
              </a:rPr>
              <a:t> </a:t>
            </a:r>
            <a:r>
              <a:rPr lang="hr-HR" sz="2000" b="1" dirty="0" err="1">
                <a:latin typeface="Bahnschrift SemiLight"/>
              </a:rPr>
              <a:t>summarize</a:t>
            </a:r>
            <a:r>
              <a:rPr lang="hr-HR" sz="2000" b="1" dirty="0">
                <a:latin typeface="Bahnschrift SemiLight"/>
              </a:rPr>
              <a:t> </a:t>
            </a:r>
            <a:r>
              <a:rPr lang="hr-HR" sz="2000" b="1" dirty="0" err="1">
                <a:latin typeface="Bahnschrift SemiLight"/>
              </a:rPr>
              <a:t>what</a:t>
            </a:r>
            <a:r>
              <a:rPr lang="hr-HR" sz="2000" b="1" dirty="0">
                <a:latin typeface="Bahnschrift SemiLight"/>
              </a:rPr>
              <a:t> </a:t>
            </a:r>
            <a:r>
              <a:rPr lang="hr-HR" sz="2000" b="1" dirty="0" err="1">
                <a:latin typeface="Bahnschrift SemiLight"/>
              </a:rPr>
              <a:t>they’ve</a:t>
            </a:r>
            <a:r>
              <a:rPr lang="hr-HR" sz="2000" b="1" dirty="0">
                <a:latin typeface="Bahnschrift SemiLight"/>
              </a:rPr>
              <a:t> </a:t>
            </a:r>
            <a:r>
              <a:rPr lang="hr-HR" sz="2000" b="1" dirty="0" err="1">
                <a:latin typeface="Bahnschrift SemiLight"/>
              </a:rPr>
              <a:t>learned</a:t>
            </a:r>
            <a:r>
              <a:rPr lang="hr-HR" sz="2000" b="1" dirty="0">
                <a:latin typeface="Bahnschrift SemiLight"/>
              </a:rPr>
              <a:t> </a:t>
            </a:r>
            <a:r>
              <a:rPr lang="hr-HR" sz="2000" b="1" dirty="0" err="1">
                <a:latin typeface="Bahnschrift SemiLight"/>
              </a:rPr>
              <a:t>and</a:t>
            </a:r>
            <a:r>
              <a:rPr lang="hr-HR" sz="2000" b="1" dirty="0">
                <a:latin typeface="Bahnschrift SemiLight"/>
              </a:rPr>
              <a:t> </a:t>
            </a:r>
            <a:r>
              <a:rPr lang="hr-HR" sz="2000" b="1" dirty="0" err="1">
                <a:latin typeface="Bahnschrift SemiLight"/>
              </a:rPr>
              <a:t>define</a:t>
            </a:r>
            <a:r>
              <a:rPr lang="hr-HR" sz="2000" b="1" dirty="0">
                <a:latin typeface="Bahnschrift SemiLight"/>
              </a:rPr>
              <a:t> a </a:t>
            </a:r>
            <a:r>
              <a:rPr lang="hr-HR" sz="2000" b="1" dirty="0" err="1">
                <a:latin typeface="Bahnschrift SemiLight"/>
              </a:rPr>
              <a:t>clear</a:t>
            </a:r>
            <a:r>
              <a:rPr lang="hr-HR" sz="2000" b="1" dirty="0">
                <a:latin typeface="Bahnschrift SemiLight"/>
              </a:rPr>
              <a:t> problem </a:t>
            </a:r>
            <a:r>
              <a:rPr lang="hr-HR" sz="2000" b="1" dirty="0" err="1">
                <a:latin typeface="Bahnschrift SemiLight"/>
              </a:rPr>
              <a:t>statement</a:t>
            </a:r>
            <a:r>
              <a:rPr lang="hr-HR" sz="2000" dirty="0">
                <a:latin typeface="Bahnschrift SemiLight"/>
              </a:rPr>
              <a:t> (“How </a:t>
            </a:r>
            <a:r>
              <a:rPr lang="hr-HR" sz="2000" dirty="0" err="1">
                <a:latin typeface="Bahnschrift SemiLight"/>
              </a:rPr>
              <a:t>might</a:t>
            </a:r>
            <a:r>
              <a:rPr lang="hr-HR" sz="2000" dirty="0">
                <a:latin typeface="Bahnschrift SemiLight"/>
              </a:rPr>
              <a:t> </a:t>
            </a:r>
            <a:r>
              <a:rPr lang="hr-HR" sz="2000" dirty="0" err="1">
                <a:latin typeface="Bahnschrift SemiLight"/>
              </a:rPr>
              <a:t>we</a:t>
            </a:r>
            <a:r>
              <a:rPr lang="hr-HR" sz="2000" dirty="0">
                <a:latin typeface="Bahnschrift SemiLight"/>
              </a:rPr>
              <a:t> </a:t>
            </a:r>
            <a:r>
              <a:rPr lang="hr-HR" sz="2000" dirty="0" err="1">
                <a:latin typeface="Bahnschrift SemiLight"/>
              </a:rPr>
              <a:t>help</a:t>
            </a:r>
            <a:r>
              <a:rPr lang="hr-HR" sz="2000" dirty="0">
                <a:latin typeface="Bahnschrift SemiLight"/>
              </a:rPr>
              <a:t>…?”).</a:t>
            </a:r>
            <a:endParaRPr lang="hr-HR" sz="2000" dirty="0"/>
          </a:p>
          <a:p>
            <a:pPr marL="0" indent="0">
              <a:buNone/>
            </a:pPr>
            <a:r>
              <a:rPr lang="hr-HR" sz="2000" dirty="0">
                <a:latin typeface="Bahnschrift SemiLight"/>
              </a:rPr>
              <a:t>3) </a:t>
            </a:r>
            <a:r>
              <a:rPr lang="hr-HR" sz="2000" b="1" dirty="0" err="1">
                <a:latin typeface="Bahnschrift SemiLight"/>
              </a:rPr>
              <a:t>Ideate</a:t>
            </a:r>
            <a:r>
              <a:rPr lang="hr-HR" sz="2000" b="1" dirty="0">
                <a:latin typeface="Bahnschrift SemiLight"/>
              </a:rPr>
              <a:t> – </a:t>
            </a:r>
            <a:r>
              <a:rPr lang="hr-HR" sz="2000" b="1" dirty="0" err="1">
                <a:latin typeface="Bahnschrift SemiLight"/>
              </a:rPr>
              <a:t>Generate</a:t>
            </a:r>
            <a:r>
              <a:rPr lang="hr-HR" sz="2000" b="1" dirty="0">
                <a:latin typeface="Bahnschrift SemiLight"/>
              </a:rPr>
              <a:t> Creative </a:t>
            </a:r>
            <a:r>
              <a:rPr lang="hr-HR" sz="2000" b="1" dirty="0" err="1">
                <a:latin typeface="Bahnschrift SemiLight"/>
              </a:rPr>
              <a:t>Solutions</a:t>
            </a:r>
            <a:br>
              <a:rPr lang="hr-HR" sz="2000" b="1" dirty="0"/>
            </a:br>
            <a:r>
              <a:rPr lang="hr-HR" sz="2000" b="1" dirty="0">
                <a:latin typeface="Bahnschrift SemiLight"/>
              </a:rPr>
              <a:t> </a:t>
            </a:r>
            <a:r>
              <a:rPr lang="hr-HR" sz="2000" b="1" dirty="0" err="1">
                <a:latin typeface="Bahnschrift SemiLight"/>
              </a:rPr>
              <a:t>Through</a:t>
            </a:r>
            <a:r>
              <a:rPr lang="hr-HR" sz="2000" b="1" dirty="0">
                <a:latin typeface="Bahnschrift SemiLight"/>
              </a:rPr>
              <a:t> brainstorming </a:t>
            </a:r>
            <a:r>
              <a:rPr lang="hr-HR" sz="2000" b="1" dirty="0" err="1">
                <a:latin typeface="Bahnschrift SemiLight"/>
              </a:rPr>
              <a:t>and</a:t>
            </a:r>
            <a:r>
              <a:rPr lang="hr-HR" sz="2000" b="1" dirty="0">
                <a:latin typeface="Bahnschrift SemiLight"/>
              </a:rPr>
              <a:t> </a:t>
            </a:r>
            <a:r>
              <a:rPr lang="hr-HR" sz="2000" b="1" dirty="0" err="1">
                <a:latin typeface="Bahnschrift SemiLight"/>
              </a:rPr>
              <a:t>sketching</a:t>
            </a:r>
            <a:r>
              <a:rPr lang="hr-HR" sz="2000" b="1" dirty="0">
                <a:latin typeface="Bahnschrift SemiLight"/>
              </a:rPr>
              <a:t>, </a:t>
            </a:r>
            <a:r>
              <a:rPr lang="hr-HR" sz="2000" b="1" dirty="0" err="1">
                <a:latin typeface="Bahnschrift SemiLight"/>
              </a:rPr>
              <a:t>each</a:t>
            </a:r>
            <a:r>
              <a:rPr lang="hr-HR" sz="2000" b="1" dirty="0">
                <a:latin typeface="Bahnschrift SemiLight"/>
              </a:rPr>
              <a:t> participant </a:t>
            </a:r>
            <a:r>
              <a:rPr lang="hr-HR" sz="2000" b="1" dirty="0" err="1">
                <a:latin typeface="Bahnschrift SemiLight"/>
              </a:rPr>
              <a:t>proposes</a:t>
            </a:r>
            <a:r>
              <a:rPr lang="hr-HR" sz="2000" b="1" dirty="0">
                <a:latin typeface="Bahnschrift SemiLight"/>
              </a:rPr>
              <a:t> </a:t>
            </a:r>
            <a:r>
              <a:rPr lang="hr-HR" sz="2000" b="1" dirty="0" err="1">
                <a:latin typeface="Bahnschrift SemiLight"/>
              </a:rPr>
              <a:t>several</a:t>
            </a:r>
            <a:r>
              <a:rPr lang="hr-HR" sz="2000" b="1" dirty="0">
                <a:latin typeface="Bahnschrift SemiLight"/>
              </a:rPr>
              <a:t> </a:t>
            </a:r>
            <a:r>
              <a:rPr lang="hr-HR" sz="2000" b="1" dirty="0" err="1">
                <a:latin typeface="Bahnschrift SemiLight"/>
              </a:rPr>
              <a:t>ideas</a:t>
            </a:r>
            <a:r>
              <a:rPr lang="hr-HR" sz="2000" b="1" dirty="0">
                <a:latin typeface="Bahnschrift SemiLight"/>
              </a:rPr>
              <a:t> </a:t>
            </a:r>
            <a:r>
              <a:rPr lang="hr-HR" sz="2000" b="1" dirty="0" err="1">
                <a:latin typeface="Bahnschrift SemiLight"/>
              </a:rPr>
              <a:t>that</a:t>
            </a:r>
            <a:r>
              <a:rPr lang="hr-HR" sz="2000" b="1" dirty="0">
                <a:latin typeface="Bahnschrift SemiLight"/>
              </a:rPr>
              <a:t> </a:t>
            </a:r>
            <a:r>
              <a:rPr lang="hr-HR" sz="2000" b="1" dirty="0" err="1">
                <a:latin typeface="Bahnschrift SemiLight"/>
              </a:rPr>
              <a:t>respond</a:t>
            </a:r>
            <a:r>
              <a:rPr lang="hr-HR" sz="2000" b="1" dirty="0">
                <a:latin typeface="Bahnschrift SemiLight"/>
              </a:rPr>
              <a:t> to </a:t>
            </a:r>
            <a:r>
              <a:rPr lang="hr-HR" sz="2000" b="1" dirty="0" err="1">
                <a:latin typeface="Bahnschrift SemiLight"/>
              </a:rPr>
              <a:t>the</a:t>
            </a:r>
            <a:r>
              <a:rPr lang="hr-HR" sz="2000" b="1" dirty="0">
                <a:latin typeface="Bahnschrift SemiLight"/>
              </a:rPr>
              <a:t> </a:t>
            </a:r>
            <a:r>
              <a:rPr lang="hr-HR" sz="2000" b="1" dirty="0" err="1">
                <a:latin typeface="Bahnschrift SemiLight"/>
              </a:rPr>
              <a:t>identified</a:t>
            </a:r>
            <a:r>
              <a:rPr lang="hr-HR" sz="2000" b="1" dirty="0">
                <a:latin typeface="Bahnschrift SemiLight"/>
              </a:rPr>
              <a:t> </a:t>
            </a:r>
            <a:r>
              <a:rPr lang="hr-HR" sz="2000" b="1" dirty="0" err="1">
                <a:latin typeface="Bahnschrift SemiLight"/>
              </a:rPr>
              <a:t>need</a:t>
            </a:r>
            <a:r>
              <a:rPr lang="hr-HR" sz="2000" b="1" dirty="0">
                <a:latin typeface="Bahnschrift SemiLight"/>
              </a:rPr>
              <a:t>.</a:t>
            </a:r>
            <a:endParaRPr lang="hr-HR" sz="2000"/>
          </a:p>
          <a:p>
            <a:pPr marL="0" indent="0">
              <a:buNone/>
            </a:pPr>
            <a:r>
              <a:rPr lang="hr-HR" sz="2000" b="1" dirty="0">
                <a:latin typeface="Bahnschrift SemiLight"/>
              </a:rPr>
              <a:t>4) </a:t>
            </a:r>
            <a:r>
              <a:rPr lang="hr-HR" sz="2000" b="1" dirty="0" err="1">
                <a:latin typeface="Bahnschrift SemiLight"/>
              </a:rPr>
              <a:t>Prototype</a:t>
            </a:r>
            <a:r>
              <a:rPr lang="hr-HR" sz="2000" b="1" dirty="0">
                <a:latin typeface="Bahnschrift SemiLight"/>
              </a:rPr>
              <a:t> – Make </a:t>
            </a:r>
            <a:r>
              <a:rPr lang="hr-HR" sz="2000" b="1" dirty="0" err="1">
                <a:latin typeface="Bahnschrift SemiLight"/>
              </a:rPr>
              <a:t>It</a:t>
            </a:r>
            <a:r>
              <a:rPr lang="hr-HR" sz="2000" b="1" dirty="0">
                <a:latin typeface="Bahnschrift SemiLight"/>
              </a:rPr>
              <a:t> </a:t>
            </a:r>
            <a:r>
              <a:rPr lang="hr-HR" sz="2000" b="1" dirty="0" err="1">
                <a:latin typeface="Bahnschrift SemiLight"/>
              </a:rPr>
              <a:t>Tangible</a:t>
            </a:r>
            <a:br>
              <a:rPr lang="hr-HR" sz="2000" b="1" dirty="0"/>
            </a:br>
            <a:r>
              <a:rPr lang="hr-HR" sz="2000" b="1" dirty="0">
                <a:latin typeface="Bahnschrift SemiLight"/>
              </a:rPr>
              <a:t> </a:t>
            </a:r>
            <a:r>
              <a:rPr lang="hr-HR" sz="2000" b="1" dirty="0" err="1">
                <a:latin typeface="Bahnschrift SemiLight"/>
              </a:rPr>
              <a:t>Participants</a:t>
            </a:r>
            <a:r>
              <a:rPr lang="hr-HR" sz="2000" b="1" dirty="0">
                <a:latin typeface="Bahnschrift SemiLight"/>
              </a:rPr>
              <a:t> </a:t>
            </a:r>
            <a:r>
              <a:rPr lang="hr-HR" sz="2000" b="1" dirty="0" err="1">
                <a:latin typeface="Bahnschrift SemiLight"/>
              </a:rPr>
              <a:t>quickly</a:t>
            </a:r>
            <a:r>
              <a:rPr lang="hr-HR" sz="2000" b="1" dirty="0">
                <a:latin typeface="Bahnschrift SemiLight"/>
              </a:rPr>
              <a:t> </a:t>
            </a:r>
            <a:r>
              <a:rPr lang="hr-HR" sz="2000" b="1" dirty="0" err="1">
                <a:latin typeface="Bahnschrift SemiLight"/>
              </a:rPr>
              <a:t>build</a:t>
            </a:r>
            <a:r>
              <a:rPr lang="hr-HR" sz="2000" b="1" dirty="0">
                <a:latin typeface="Bahnschrift SemiLight"/>
              </a:rPr>
              <a:t> a </a:t>
            </a:r>
            <a:r>
              <a:rPr lang="hr-HR" sz="2000" b="1" dirty="0" err="1">
                <a:latin typeface="Bahnschrift SemiLight"/>
              </a:rPr>
              <a:t>low-fidelity</a:t>
            </a:r>
            <a:r>
              <a:rPr lang="hr-HR" sz="2000" b="1" dirty="0">
                <a:latin typeface="Bahnschrift SemiLight"/>
              </a:rPr>
              <a:t> </a:t>
            </a:r>
            <a:r>
              <a:rPr lang="hr-HR" sz="2000" b="1" dirty="0" err="1">
                <a:latin typeface="Bahnschrift SemiLight"/>
              </a:rPr>
              <a:t>prototype</a:t>
            </a:r>
            <a:r>
              <a:rPr lang="hr-HR" sz="2000" dirty="0">
                <a:latin typeface="Bahnschrift SemiLight"/>
              </a:rPr>
              <a:t> (</a:t>
            </a:r>
            <a:r>
              <a:rPr lang="hr-HR" sz="2000" dirty="0" err="1">
                <a:latin typeface="Bahnschrift SemiLight"/>
              </a:rPr>
              <a:t>using</a:t>
            </a:r>
            <a:r>
              <a:rPr lang="hr-HR" sz="2000" dirty="0">
                <a:latin typeface="Bahnschrift SemiLight"/>
              </a:rPr>
              <a:t> </a:t>
            </a:r>
            <a:r>
              <a:rPr lang="hr-HR" sz="2000" dirty="0" err="1">
                <a:latin typeface="Bahnschrift SemiLight"/>
              </a:rPr>
              <a:t>paper</a:t>
            </a:r>
            <a:r>
              <a:rPr lang="hr-HR" sz="2000" dirty="0">
                <a:latin typeface="Bahnschrift SemiLight"/>
              </a:rPr>
              <a:t>, </a:t>
            </a:r>
            <a:r>
              <a:rPr lang="hr-HR" sz="2000" dirty="0" err="1">
                <a:latin typeface="Bahnschrift SemiLight"/>
              </a:rPr>
              <a:t>materials</a:t>
            </a:r>
            <a:r>
              <a:rPr lang="hr-HR" sz="2000" dirty="0">
                <a:latin typeface="Bahnschrift SemiLight"/>
              </a:rPr>
              <a:t>, </a:t>
            </a:r>
            <a:r>
              <a:rPr lang="hr-HR" sz="2000" dirty="0" err="1">
                <a:latin typeface="Bahnschrift SemiLight"/>
              </a:rPr>
              <a:t>or</a:t>
            </a:r>
            <a:r>
              <a:rPr lang="hr-HR" sz="2000" dirty="0">
                <a:latin typeface="Bahnschrift SemiLight"/>
              </a:rPr>
              <a:t> </a:t>
            </a:r>
            <a:r>
              <a:rPr lang="hr-HR" sz="2000" dirty="0" err="1">
                <a:latin typeface="Bahnschrift SemiLight"/>
              </a:rPr>
              <a:t>digital</a:t>
            </a:r>
            <a:r>
              <a:rPr lang="hr-HR" sz="2000" dirty="0">
                <a:latin typeface="Bahnschrift SemiLight"/>
              </a:rPr>
              <a:t> </a:t>
            </a:r>
            <a:r>
              <a:rPr lang="hr-HR" sz="2000" dirty="0" err="1">
                <a:latin typeface="Bahnschrift SemiLight"/>
              </a:rPr>
              <a:t>tools</a:t>
            </a:r>
            <a:r>
              <a:rPr lang="hr-HR" sz="2000" dirty="0">
                <a:latin typeface="Bahnschrift SemiLight"/>
              </a:rPr>
              <a:t>) to </a:t>
            </a:r>
            <a:r>
              <a:rPr lang="hr-HR" sz="2000" dirty="0" err="1">
                <a:latin typeface="Bahnschrift SemiLight"/>
              </a:rPr>
              <a:t>visualize</a:t>
            </a:r>
            <a:r>
              <a:rPr lang="hr-HR" sz="2000" dirty="0">
                <a:latin typeface="Bahnschrift SemiLight"/>
              </a:rPr>
              <a:t> </a:t>
            </a:r>
            <a:r>
              <a:rPr lang="hr-HR" sz="2000" dirty="0" err="1">
                <a:latin typeface="Bahnschrift SemiLight"/>
              </a:rPr>
              <a:t>and</a:t>
            </a:r>
            <a:r>
              <a:rPr lang="hr-HR" sz="2000" dirty="0">
                <a:latin typeface="Bahnschrift SemiLight"/>
              </a:rPr>
              <a:t> test </a:t>
            </a:r>
            <a:r>
              <a:rPr lang="hr-HR" sz="2000" dirty="0" err="1">
                <a:latin typeface="Bahnschrift SemiLight"/>
              </a:rPr>
              <a:t>their</a:t>
            </a:r>
            <a:r>
              <a:rPr lang="hr-HR" sz="2000" dirty="0">
                <a:latin typeface="Bahnschrift SemiLight"/>
              </a:rPr>
              <a:t> </a:t>
            </a:r>
            <a:r>
              <a:rPr lang="hr-HR" sz="2000" dirty="0" err="1">
                <a:latin typeface="Bahnschrift SemiLight"/>
              </a:rPr>
              <a:t>idea</a:t>
            </a:r>
            <a:r>
              <a:rPr lang="hr-HR" sz="2000" dirty="0">
                <a:latin typeface="Bahnschrift SemiLight"/>
              </a:rPr>
              <a:t>.</a:t>
            </a:r>
            <a:endParaRPr lang="hr-HR" sz="2000" dirty="0"/>
          </a:p>
          <a:p>
            <a:pPr marL="0" indent="0">
              <a:buNone/>
            </a:pPr>
            <a:r>
              <a:rPr lang="hr-HR" sz="2000" b="1" dirty="0">
                <a:latin typeface="Bahnschrift SemiLight"/>
              </a:rPr>
              <a:t>5) Test – </a:t>
            </a:r>
            <a:r>
              <a:rPr lang="hr-HR" sz="2000" b="1" dirty="0" err="1">
                <a:latin typeface="Bahnschrift SemiLight"/>
              </a:rPr>
              <a:t>Gather</a:t>
            </a:r>
            <a:r>
              <a:rPr lang="hr-HR" sz="2000" b="1" dirty="0">
                <a:latin typeface="Bahnschrift SemiLight"/>
              </a:rPr>
              <a:t> </a:t>
            </a:r>
            <a:r>
              <a:rPr lang="hr-HR" sz="2000" b="1" dirty="0" err="1">
                <a:latin typeface="Bahnschrift SemiLight"/>
              </a:rPr>
              <a:t>Feedback</a:t>
            </a:r>
            <a:br>
              <a:rPr lang="hr-HR" sz="2000" b="1" dirty="0"/>
            </a:br>
            <a:r>
              <a:rPr lang="hr-HR" sz="2000" b="1" dirty="0">
                <a:latin typeface="Bahnschrift SemiLight"/>
              </a:rPr>
              <a:t> </a:t>
            </a:r>
            <a:r>
              <a:rPr lang="hr-HR" sz="2000" b="1" dirty="0" err="1">
                <a:latin typeface="Bahnschrift SemiLight"/>
              </a:rPr>
              <a:t>Participants</a:t>
            </a:r>
            <a:r>
              <a:rPr lang="hr-HR" sz="2000" b="1" dirty="0">
                <a:latin typeface="Bahnschrift SemiLight"/>
              </a:rPr>
              <a:t> </a:t>
            </a:r>
            <a:r>
              <a:rPr lang="hr-HR" sz="2000" b="1" dirty="0" err="1">
                <a:latin typeface="Bahnschrift SemiLight"/>
              </a:rPr>
              <a:t>present</a:t>
            </a:r>
            <a:r>
              <a:rPr lang="hr-HR" sz="2000" b="1" dirty="0">
                <a:latin typeface="Bahnschrift SemiLight"/>
              </a:rPr>
              <a:t> </a:t>
            </a:r>
            <a:r>
              <a:rPr lang="hr-HR" sz="2000" b="1" dirty="0" err="1">
                <a:latin typeface="Bahnschrift SemiLight"/>
              </a:rPr>
              <a:t>their</a:t>
            </a:r>
            <a:r>
              <a:rPr lang="hr-HR" sz="2000" b="1" dirty="0">
                <a:latin typeface="Bahnschrift SemiLight"/>
              </a:rPr>
              <a:t> </a:t>
            </a:r>
            <a:r>
              <a:rPr lang="hr-HR" sz="2000" b="1" dirty="0" err="1">
                <a:latin typeface="Bahnschrift SemiLight"/>
              </a:rPr>
              <a:t>prototype</a:t>
            </a:r>
            <a:r>
              <a:rPr lang="hr-HR" sz="2000" b="1" dirty="0">
                <a:latin typeface="Bahnschrift SemiLight"/>
              </a:rPr>
              <a:t> to </a:t>
            </a:r>
            <a:r>
              <a:rPr lang="hr-HR" sz="2000" b="1" dirty="0" err="1">
                <a:latin typeface="Bahnschrift SemiLight"/>
              </a:rPr>
              <a:t>their</a:t>
            </a:r>
            <a:r>
              <a:rPr lang="hr-HR" sz="2000" b="1" dirty="0">
                <a:latin typeface="Bahnschrift SemiLight"/>
              </a:rPr>
              <a:t> partner (</a:t>
            </a:r>
            <a:r>
              <a:rPr lang="hr-HR" sz="2000" b="1" dirty="0" err="1">
                <a:latin typeface="Bahnschrift SemiLight"/>
              </a:rPr>
              <a:t>the</a:t>
            </a:r>
            <a:r>
              <a:rPr lang="hr-HR" sz="2000" b="1" dirty="0">
                <a:latin typeface="Bahnschrift SemiLight"/>
              </a:rPr>
              <a:t> original “</a:t>
            </a:r>
            <a:r>
              <a:rPr lang="hr-HR" sz="2000" b="1" dirty="0" err="1">
                <a:latin typeface="Bahnschrift SemiLight"/>
              </a:rPr>
              <a:t>user</a:t>
            </a:r>
            <a:r>
              <a:rPr lang="hr-HR" sz="2000" b="1" dirty="0">
                <a:latin typeface="Bahnschrift SemiLight"/>
              </a:rPr>
              <a:t>”) </a:t>
            </a:r>
            <a:r>
              <a:rPr lang="hr-HR" sz="2000" b="1" dirty="0" err="1">
                <a:latin typeface="Bahnschrift SemiLight"/>
              </a:rPr>
              <a:t>and</a:t>
            </a:r>
            <a:r>
              <a:rPr lang="hr-HR" sz="2000" b="1" dirty="0">
                <a:latin typeface="Bahnschrift SemiLight"/>
              </a:rPr>
              <a:t> </a:t>
            </a:r>
            <a:r>
              <a:rPr lang="hr-HR" sz="2000" b="1" dirty="0" err="1">
                <a:latin typeface="Bahnschrift SemiLight"/>
              </a:rPr>
              <a:t>collect</a:t>
            </a:r>
            <a:r>
              <a:rPr lang="hr-HR" sz="2000" b="1" dirty="0">
                <a:latin typeface="Bahnschrift SemiLight"/>
              </a:rPr>
              <a:t> </a:t>
            </a:r>
            <a:r>
              <a:rPr lang="hr-HR" sz="2000" b="1" dirty="0" err="1">
                <a:latin typeface="Bahnschrift SemiLight"/>
              </a:rPr>
              <a:t>feedback</a:t>
            </a:r>
            <a:r>
              <a:rPr lang="hr-HR" sz="2000" b="1" dirty="0">
                <a:latin typeface="Bahnschrift SemiLight"/>
              </a:rPr>
              <a:t> to </a:t>
            </a:r>
            <a:r>
              <a:rPr lang="hr-HR" sz="2000" b="1" dirty="0" err="1">
                <a:latin typeface="Bahnschrift SemiLight"/>
              </a:rPr>
              <a:t>validate</a:t>
            </a:r>
            <a:r>
              <a:rPr lang="hr-HR" sz="2000" b="1" dirty="0">
                <a:latin typeface="Bahnschrift SemiLight"/>
              </a:rPr>
              <a:t>, </a:t>
            </a:r>
            <a:r>
              <a:rPr lang="hr-HR" sz="2000" b="1" dirty="0" err="1">
                <a:latin typeface="Bahnschrift SemiLight"/>
              </a:rPr>
              <a:t>refine</a:t>
            </a:r>
            <a:r>
              <a:rPr lang="hr-HR" sz="2000" b="1" dirty="0">
                <a:latin typeface="Bahnschrift SemiLight"/>
              </a:rPr>
              <a:t>, </a:t>
            </a:r>
            <a:r>
              <a:rPr lang="hr-HR" sz="2000" b="1" dirty="0" err="1">
                <a:latin typeface="Bahnschrift SemiLight"/>
              </a:rPr>
              <a:t>or</a:t>
            </a:r>
            <a:r>
              <a:rPr lang="hr-HR" sz="2000" b="1" dirty="0">
                <a:latin typeface="Bahnschrift SemiLight"/>
              </a:rPr>
              <a:t> pivot</a:t>
            </a:r>
            <a:r>
              <a:rPr lang="hr-HR" sz="2000" dirty="0">
                <a:latin typeface="Bahnschrift SemiLight"/>
              </a:rPr>
              <a:t> </a:t>
            </a:r>
            <a:r>
              <a:rPr lang="hr-HR" sz="2000" dirty="0" err="1">
                <a:latin typeface="Bahnschrift SemiLight"/>
              </a:rPr>
              <a:t>their</a:t>
            </a:r>
            <a:r>
              <a:rPr lang="hr-HR" sz="2000" dirty="0">
                <a:latin typeface="Bahnschrift SemiLight"/>
              </a:rPr>
              <a:t> </a:t>
            </a:r>
            <a:r>
              <a:rPr lang="hr-HR" sz="2000" dirty="0" err="1">
                <a:latin typeface="Bahnschrift SemiLight"/>
              </a:rPr>
              <a:t>concept</a:t>
            </a:r>
            <a:r>
              <a:rPr lang="hr-HR" sz="2000" dirty="0">
                <a:latin typeface="Bahnschrift SemiLight"/>
              </a:rPr>
              <a:t>.</a:t>
            </a:r>
            <a:endParaRPr lang="hr-HR" sz="2000"/>
          </a:p>
          <a:p>
            <a:pPr marL="0" indent="0">
              <a:buNone/>
            </a:pPr>
            <a:endParaRPr lang="hr-HR" sz="2000" dirty="0"/>
          </a:p>
          <a:p>
            <a:pPr marL="0" indent="0">
              <a:buNone/>
            </a:pPr>
            <a:endParaRPr lang="hr-HR" sz="2000" dirty="0"/>
          </a:p>
        </p:txBody>
      </p:sp>
    </p:spTree>
    <p:extLst>
      <p:ext uri="{BB962C8B-B14F-4D97-AF65-F5344CB8AC3E}">
        <p14:creationId xmlns:p14="http://schemas.microsoft.com/office/powerpoint/2010/main" val="704788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9EF8A-C534-9158-88D5-1B429CB6BF11}"/>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99035141-BDA9-6ED0-DB7B-BE2440FAAE22}"/>
              </a:ext>
            </a:extLst>
          </p:cNvPr>
          <p:cNvSpPr>
            <a:spLocks noGrp="1"/>
          </p:cNvSpPr>
          <p:nvPr>
            <p:ph type="title"/>
          </p:nvPr>
        </p:nvSpPr>
        <p:spPr/>
        <p:txBody>
          <a:bodyPr/>
          <a:lstStyle/>
          <a:p>
            <a:pPr>
              <a:lnSpc>
                <a:spcPct val="107000"/>
              </a:lnSpc>
              <a:spcAft>
                <a:spcPts val="800"/>
              </a:spcAft>
            </a:pPr>
            <a:r>
              <a:rPr lang="hr-HR" b="1" dirty="0"/>
              <a:t>Accessibility</a:t>
            </a:r>
            <a:endParaRPr lang="fr-BE" b="1" dirty="0">
              <a:latin typeface="Bahnschrift SemiLight" panose="020B0502040204020203" pitchFamily="34" charset="0"/>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761F9F5B-E446-FFC8-9544-938F44CBC397}"/>
              </a:ext>
            </a:extLst>
          </p:cNvPr>
          <p:cNvSpPr>
            <a:spLocks noGrp="1"/>
          </p:cNvSpPr>
          <p:nvPr>
            <p:ph idx="1"/>
          </p:nvPr>
        </p:nvSpPr>
        <p:spPr/>
        <p:txBody>
          <a:bodyPr vert="horz" lIns="91440" tIns="45720" rIns="91440" bIns="45720" rtlCol="0" anchor="t">
            <a:normAutofit/>
          </a:bodyPr>
          <a:lstStyle/>
          <a:p>
            <a:pPr>
              <a:buNone/>
            </a:pPr>
            <a:r>
              <a:rPr lang="hr-HR" sz="2000" err="1">
                <a:latin typeface="Bahnschrift SemiLight"/>
              </a:rPr>
              <a:t>Accessibility</a:t>
            </a:r>
            <a:r>
              <a:rPr lang="hr-HR" sz="2000" dirty="0">
                <a:latin typeface="Bahnschrift SemiLight"/>
              </a:rPr>
              <a:t> </a:t>
            </a:r>
            <a:r>
              <a:rPr lang="hr-HR" sz="2000" err="1">
                <a:latin typeface="Bahnschrift SemiLight"/>
              </a:rPr>
              <a:t>is</a:t>
            </a:r>
            <a:r>
              <a:rPr lang="hr-HR" sz="2000" dirty="0">
                <a:latin typeface="Bahnschrift SemiLight"/>
              </a:rPr>
              <a:t> </a:t>
            </a:r>
            <a:r>
              <a:rPr lang="hr-HR" sz="2000" err="1">
                <a:latin typeface="Bahnschrift SemiLight"/>
              </a:rPr>
              <a:t>about</a:t>
            </a:r>
            <a:r>
              <a:rPr lang="hr-HR" sz="2000" dirty="0">
                <a:latin typeface="Bahnschrift SemiLight"/>
              </a:rPr>
              <a:t> </a:t>
            </a:r>
            <a:r>
              <a:rPr lang="hr-HR" sz="2000" err="1">
                <a:latin typeface="Bahnschrift SemiLight"/>
              </a:rPr>
              <a:t>ensuring</a:t>
            </a:r>
            <a:r>
              <a:rPr lang="hr-HR" sz="2000" dirty="0">
                <a:latin typeface="Bahnschrift SemiLight"/>
              </a:rPr>
              <a:t> </a:t>
            </a:r>
            <a:r>
              <a:rPr lang="hr-HR" sz="2000" err="1">
                <a:highlight>
                  <a:srgbClr val="FFFF00"/>
                </a:highlight>
                <a:latin typeface="Bahnschrift SemiLight"/>
              </a:rPr>
              <a:t>that</a:t>
            </a:r>
            <a:r>
              <a:rPr lang="hr-HR" sz="2000" dirty="0">
                <a:highlight>
                  <a:srgbClr val="FFFF00"/>
                </a:highlight>
                <a:latin typeface="Bahnschrift SemiLight"/>
              </a:rPr>
              <a:t> </a:t>
            </a:r>
            <a:r>
              <a:rPr lang="hr-HR" sz="2000" b="1" err="1">
                <a:highlight>
                  <a:srgbClr val="FFFF00"/>
                </a:highlight>
                <a:latin typeface="Bahnschrift SemiLight"/>
              </a:rPr>
              <a:t>everyone</a:t>
            </a:r>
            <a:r>
              <a:rPr lang="hr-HR" sz="2000" b="1" dirty="0">
                <a:highlight>
                  <a:srgbClr val="FFFF00"/>
                </a:highlight>
                <a:latin typeface="Bahnschrift SemiLight"/>
              </a:rPr>
              <a:t> </a:t>
            </a:r>
            <a:r>
              <a:rPr lang="hr-HR" sz="2000" b="1" err="1">
                <a:highlight>
                  <a:srgbClr val="FFFF00"/>
                </a:highlight>
                <a:latin typeface="Bahnschrift SemiLight"/>
              </a:rPr>
              <a:t>can</a:t>
            </a:r>
            <a:r>
              <a:rPr lang="hr-HR" sz="2000" b="1" dirty="0">
                <a:highlight>
                  <a:srgbClr val="FFFF00"/>
                </a:highlight>
                <a:latin typeface="Bahnschrift SemiLight"/>
              </a:rPr>
              <a:t> use </a:t>
            </a:r>
            <a:r>
              <a:rPr lang="hr-HR" sz="2000" b="1" err="1">
                <a:highlight>
                  <a:srgbClr val="FFFF00"/>
                </a:highlight>
                <a:latin typeface="Bahnschrift SemiLight"/>
              </a:rPr>
              <a:t>digital</a:t>
            </a:r>
            <a:r>
              <a:rPr lang="hr-HR" sz="2000" b="1" dirty="0">
                <a:highlight>
                  <a:srgbClr val="FFFF00"/>
                </a:highlight>
                <a:latin typeface="Bahnschrift SemiLight"/>
              </a:rPr>
              <a:t> </a:t>
            </a:r>
            <a:r>
              <a:rPr lang="hr-HR" sz="2000" b="1" err="1">
                <a:highlight>
                  <a:srgbClr val="FFFF00"/>
                </a:highlight>
                <a:latin typeface="Bahnschrift SemiLight"/>
              </a:rPr>
              <a:t>products</a:t>
            </a:r>
            <a:r>
              <a:rPr lang="hr-HR" sz="2000" b="1" dirty="0">
                <a:highlight>
                  <a:srgbClr val="FFFF00"/>
                </a:highlight>
                <a:latin typeface="Bahnschrift SemiLight"/>
              </a:rPr>
              <a:t> </a:t>
            </a:r>
            <a:r>
              <a:rPr lang="hr-HR" sz="2000" b="1" err="1">
                <a:highlight>
                  <a:srgbClr val="FFFF00"/>
                </a:highlight>
                <a:latin typeface="Bahnschrift SemiLight"/>
              </a:rPr>
              <a:t>and</a:t>
            </a:r>
            <a:r>
              <a:rPr lang="hr-HR" sz="2000" b="1" dirty="0">
                <a:highlight>
                  <a:srgbClr val="FFFF00"/>
                </a:highlight>
                <a:latin typeface="Bahnschrift SemiLight"/>
              </a:rPr>
              <a:t> </a:t>
            </a:r>
            <a:r>
              <a:rPr lang="hr-HR" sz="2000" b="1" err="1">
                <a:highlight>
                  <a:srgbClr val="FFFF00"/>
                </a:highlight>
                <a:latin typeface="Bahnschrift SemiLight"/>
              </a:rPr>
              <a:t>services</a:t>
            </a:r>
            <a:r>
              <a:rPr lang="hr-HR" sz="2000" dirty="0">
                <a:highlight>
                  <a:srgbClr val="FFFF00"/>
                </a:highlight>
                <a:latin typeface="Bahnschrift SemiLight"/>
              </a:rPr>
              <a:t>,</a:t>
            </a:r>
            <a:r>
              <a:rPr lang="hr-HR" sz="2000" dirty="0">
                <a:latin typeface="Bahnschrift SemiLight"/>
              </a:rPr>
              <a:t> </a:t>
            </a:r>
            <a:r>
              <a:rPr lang="hr-HR" sz="2000" err="1">
                <a:latin typeface="Bahnschrift SemiLight"/>
              </a:rPr>
              <a:t>regardless</a:t>
            </a:r>
            <a:r>
              <a:rPr lang="hr-HR" sz="2000" dirty="0">
                <a:latin typeface="Bahnschrift SemiLight"/>
              </a:rPr>
              <a:t> </a:t>
            </a:r>
            <a:r>
              <a:rPr lang="hr-HR" sz="2000" err="1">
                <a:latin typeface="Bahnschrift SemiLight"/>
              </a:rPr>
              <a:t>of</a:t>
            </a:r>
            <a:r>
              <a:rPr lang="hr-HR" sz="2000" dirty="0">
                <a:latin typeface="Bahnschrift SemiLight"/>
              </a:rPr>
              <a:t> </a:t>
            </a:r>
            <a:r>
              <a:rPr lang="hr-HR" sz="2000" err="1">
                <a:latin typeface="Bahnschrift SemiLight"/>
              </a:rPr>
              <a:t>their</a:t>
            </a:r>
            <a:r>
              <a:rPr lang="hr-HR" sz="2000" dirty="0">
                <a:latin typeface="Bahnschrift SemiLight"/>
              </a:rPr>
              <a:t> </a:t>
            </a:r>
            <a:r>
              <a:rPr lang="hr-HR" sz="2000" err="1">
                <a:latin typeface="Bahnschrift SemiLight"/>
              </a:rPr>
              <a:t>abilities</a:t>
            </a:r>
            <a:r>
              <a:rPr lang="hr-HR" sz="2000" dirty="0">
                <a:latin typeface="Bahnschrift SemiLight"/>
              </a:rPr>
              <a:t>, </a:t>
            </a:r>
            <a:r>
              <a:rPr lang="hr-HR" sz="2000" err="1">
                <a:latin typeface="Bahnschrift SemiLight"/>
              </a:rPr>
              <a:t>context</a:t>
            </a:r>
            <a:r>
              <a:rPr lang="hr-HR" sz="2000" dirty="0">
                <a:latin typeface="Bahnschrift SemiLight"/>
              </a:rPr>
              <a:t>, </a:t>
            </a:r>
            <a:r>
              <a:rPr lang="hr-HR" sz="2000" err="1">
                <a:latin typeface="Bahnschrift SemiLight"/>
              </a:rPr>
              <a:t>or</a:t>
            </a:r>
            <a:r>
              <a:rPr lang="hr-HR" sz="2000" dirty="0">
                <a:latin typeface="Bahnschrift SemiLight"/>
              </a:rPr>
              <a:t> </a:t>
            </a:r>
            <a:r>
              <a:rPr lang="hr-HR" sz="2000" err="1">
                <a:latin typeface="Bahnschrift SemiLight"/>
              </a:rPr>
              <a:t>limitations</a:t>
            </a:r>
            <a:r>
              <a:rPr lang="hr-HR" sz="2000" dirty="0">
                <a:latin typeface="Bahnschrift SemiLight"/>
              </a:rPr>
              <a:t>.</a:t>
            </a:r>
            <a:br>
              <a:rPr lang="hr-HR" sz="2000" dirty="0">
                <a:latin typeface="Bahnschrift SemiLight"/>
              </a:rPr>
            </a:br>
            <a:r>
              <a:rPr lang="hr-HR" sz="2000" dirty="0">
                <a:latin typeface="Bahnschrift SemiLight"/>
              </a:rPr>
              <a:t> </a:t>
            </a:r>
            <a:r>
              <a:rPr lang="hr-HR" sz="2000" err="1">
                <a:latin typeface="Bahnschrift SemiLight"/>
              </a:rPr>
              <a:t>Learning</a:t>
            </a:r>
            <a:r>
              <a:rPr lang="hr-HR" sz="2000" dirty="0">
                <a:latin typeface="Bahnschrift SemiLight"/>
              </a:rPr>
              <a:t> </a:t>
            </a:r>
            <a:r>
              <a:rPr lang="hr-HR" sz="2000" err="1">
                <a:latin typeface="Bahnschrift SemiLight"/>
              </a:rPr>
              <a:t>accessibility</a:t>
            </a:r>
            <a:r>
              <a:rPr lang="hr-HR" sz="2000" dirty="0">
                <a:latin typeface="Bahnschrift SemiLight"/>
              </a:rPr>
              <a:t> </a:t>
            </a:r>
            <a:r>
              <a:rPr lang="hr-HR" sz="2000" err="1">
                <a:latin typeface="Bahnschrift SemiLight"/>
              </a:rPr>
              <a:t>means</a:t>
            </a:r>
            <a:r>
              <a:rPr lang="hr-HR" sz="2000" dirty="0">
                <a:latin typeface="Bahnschrift SemiLight"/>
              </a:rPr>
              <a:t> </a:t>
            </a:r>
            <a:r>
              <a:rPr lang="hr-HR" sz="2000" err="1">
                <a:latin typeface="Bahnschrift SemiLight"/>
              </a:rPr>
              <a:t>designing</a:t>
            </a:r>
            <a:r>
              <a:rPr lang="hr-HR" sz="2000" dirty="0">
                <a:latin typeface="Bahnschrift SemiLight"/>
              </a:rPr>
              <a:t> </a:t>
            </a:r>
            <a:r>
              <a:rPr lang="hr-HR" sz="2000" err="1">
                <a:latin typeface="Bahnschrift SemiLight"/>
              </a:rPr>
              <a:t>with</a:t>
            </a:r>
            <a:r>
              <a:rPr lang="hr-HR" sz="2000" dirty="0">
                <a:latin typeface="Bahnschrift SemiLight"/>
              </a:rPr>
              <a:t> </a:t>
            </a:r>
            <a:r>
              <a:rPr lang="hr-HR" sz="2000" err="1">
                <a:latin typeface="Bahnschrift SemiLight"/>
              </a:rPr>
              <a:t>empathy</a:t>
            </a:r>
            <a:r>
              <a:rPr lang="hr-HR" sz="2000" dirty="0">
                <a:latin typeface="Bahnschrift SemiLight"/>
              </a:rPr>
              <a:t> — </a:t>
            </a:r>
            <a:r>
              <a:rPr lang="hr-HR" sz="2000" err="1">
                <a:latin typeface="Bahnschrift SemiLight"/>
              </a:rPr>
              <a:t>creating</a:t>
            </a:r>
            <a:r>
              <a:rPr lang="hr-HR" sz="2000" dirty="0">
                <a:latin typeface="Bahnschrift SemiLight"/>
              </a:rPr>
              <a:t> </a:t>
            </a:r>
            <a:r>
              <a:rPr lang="hr-HR" sz="2000" err="1">
                <a:latin typeface="Bahnschrift SemiLight"/>
              </a:rPr>
              <a:t>inclusive</a:t>
            </a:r>
            <a:r>
              <a:rPr lang="hr-HR" sz="2000" dirty="0">
                <a:latin typeface="Bahnschrift SemiLight"/>
              </a:rPr>
              <a:t> </a:t>
            </a:r>
            <a:r>
              <a:rPr lang="hr-HR" sz="2000" err="1">
                <a:latin typeface="Bahnschrift SemiLight"/>
              </a:rPr>
              <a:t>experiences</a:t>
            </a:r>
            <a:r>
              <a:rPr lang="hr-HR" sz="2000" dirty="0">
                <a:latin typeface="Bahnschrift SemiLight"/>
              </a:rPr>
              <a:t> </a:t>
            </a:r>
            <a:r>
              <a:rPr lang="hr-HR" sz="2000" err="1">
                <a:latin typeface="Bahnschrift SemiLight"/>
              </a:rPr>
              <a:t>that</a:t>
            </a:r>
            <a:r>
              <a:rPr lang="hr-HR" sz="2000" dirty="0">
                <a:latin typeface="Bahnschrift SemiLight"/>
              </a:rPr>
              <a:t> </a:t>
            </a:r>
            <a:r>
              <a:rPr lang="hr-HR" sz="2000" err="1">
                <a:latin typeface="Bahnschrift SemiLight"/>
              </a:rPr>
              <a:t>work</a:t>
            </a:r>
            <a:r>
              <a:rPr lang="hr-HR" sz="2000" dirty="0">
                <a:latin typeface="Bahnschrift SemiLight"/>
              </a:rPr>
              <a:t> for </a:t>
            </a:r>
            <a:r>
              <a:rPr lang="hr-HR" sz="2000" b="1" err="1">
                <a:latin typeface="Bahnschrift SemiLight"/>
              </a:rPr>
              <a:t>all</a:t>
            </a:r>
            <a:r>
              <a:rPr lang="hr-HR" sz="2000" b="1" dirty="0">
                <a:latin typeface="Bahnschrift SemiLight"/>
              </a:rPr>
              <a:t> </a:t>
            </a:r>
            <a:r>
              <a:rPr lang="hr-HR" sz="2000" b="1" err="1">
                <a:latin typeface="Bahnschrift SemiLight"/>
              </a:rPr>
              <a:t>users</a:t>
            </a:r>
            <a:r>
              <a:rPr lang="hr-HR" sz="2000" dirty="0">
                <a:latin typeface="Bahnschrift SemiLight"/>
              </a:rPr>
              <a:t>, </a:t>
            </a:r>
            <a:r>
              <a:rPr lang="hr-HR" sz="2000" err="1">
                <a:latin typeface="Bahnschrift SemiLight"/>
              </a:rPr>
              <a:t>not</a:t>
            </a:r>
            <a:r>
              <a:rPr lang="hr-HR" sz="2000" dirty="0">
                <a:latin typeface="Bahnschrift SemiLight"/>
              </a:rPr>
              <a:t> </a:t>
            </a:r>
            <a:r>
              <a:rPr lang="hr-HR" sz="2000" err="1">
                <a:latin typeface="Bahnschrift SemiLight"/>
              </a:rPr>
              <a:t>just</a:t>
            </a:r>
            <a:r>
              <a:rPr lang="hr-HR" sz="2000" dirty="0">
                <a:latin typeface="Bahnschrift SemiLight"/>
              </a:rPr>
              <a:t> </a:t>
            </a:r>
            <a:r>
              <a:rPr lang="hr-HR" sz="2000" err="1">
                <a:latin typeface="Bahnschrift SemiLight"/>
              </a:rPr>
              <a:t>the</a:t>
            </a:r>
            <a:r>
              <a:rPr lang="hr-HR" sz="2000" dirty="0">
                <a:latin typeface="Bahnschrift SemiLight"/>
              </a:rPr>
              <a:t> </a:t>
            </a:r>
            <a:r>
              <a:rPr lang="hr-HR" sz="2000" err="1">
                <a:latin typeface="Bahnschrift SemiLight"/>
              </a:rPr>
              <a:t>average</a:t>
            </a:r>
            <a:r>
              <a:rPr lang="hr-HR" sz="2000" dirty="0">
                <a:latin typeface="Bahnschrift SemiLight"/>
              </a:rPr>
              <a:t> </a:t>
            </a:r>
            <a:r>
              <a:rPr lang="hr-HR" sz="2000" err="1">
                <a:latin typeface="Bahnschrift SemiLight"/>
              </a:rPr>
              <a:t>ones</a:t>
            </a:r>
            <a:r>
              <a:rPr lang="hr-HR" sz="2000" dirty="0">
                <a:latin typeface="Bahnschrift SemiLight"/>
              </a:rPr>
              <a:t>.</a:t>
            </a:r>
            <a:endParaRPr lang="fr-FR" sz="2000" dirty="0"/>
          </a:p>
          <a:p>
            <a:pPr>
              <a:buNone/>
            </a:pPr>
            <a:endParaRPr lang="hr-HR" sz="2000" dirty="0">
              <a:latin typeface="Bahnschrift SemiLight"/>
            </a:endParaRPr>
          </a:p>
          <a:p>
            <a:pPr>
              <a:buNone/>
            </a:pPr>
            <a:r>
              <a:rPr lang="hr-HR" sz="2000" dirty="0">
                <a:latin typeface="Bahnschrift SemiLight"/>
              </a:rPr>
              <a:t>In </a:t>
            </a:r>
            <a:r>
              <a:rPr lang="hr-HR" sz="2000" dirty="0" err="1">
                <a:latin typeface="Bahnschrift SemiLight"/>
              </a:rPr>
              <a:t>this</a:t>
            </a:r>
            <a:r>
              <a:rPr lang="hr-HR" sz="2000" dirty="0">
                <a:latin typeface="Bahnschrift SemiLight"/>
              </a:rPr>
              <a:t> module, </a:t>
            </a:r>
            <a:r>
              <a:rPr lang="hr-HR" sz="2000" dirty="0" err="1">
                <a:latin typeface="Bahnschrift SemiLight"/>
              </a:rPr>
              <a:t>participants</a:t>
            </a:r>
            <a:r>
              <a:rPr lang="hr-HR" sz="2000" dirty="0">
                <a:latin typeface="Bahnschrift SemiLight"/>
              </a:rPr>
              <a:t> </a:t>
            </a:r>
            <a:r>
              <a:rPr lang="hr-HR" sz="2000" dirty="0" err="1">
                <a:latin typeface="Bahnschrift SemiLight"/>
              </a:rPr>
              <a:t>will</a:t>
            </a:r>
            <a:r>
              <a:rPr lang="hr-HR" sz="2000" dirty="0">
                <a:latin typeface="Bahnschrift SemiLight"/>
              </a:rPr>
              <a:t> </a:t>
            </a:r>
            <a:r>
              <a:rPr lang="hr-HR" sz="2000" dirty="0" err="1">
                <a:latin typeface="Bahnschrift SemiLight"/>
              </a:rPr>
              <a:t>learn</a:t>
            </a:r>
            <a:r>
              <a:rPr lang="hr-HR" sz="2000" dirty="0">
                <a:latin typeface="Bahnschrift SemiLight"/>
              </a:rPr>
              <a:t> how to:</a:t>
            </a:r>
            <a:endParaRPr lang="hr-HR" sz="2000" dirty="0"/>
          </a:p>
          <a:p>
            <a:pPr>
              <a:buFont typeface="Arial"/>
              <a:buChar char="•"/>
            </a:pPr>
            <a:r>
              <a:rPr lang="hr-HR" sz="2000" b="1" err="1">
                <a:highlight>
                  <a:srgbClr val="FFFF00"/>
                </a:highlight>
                <a:latin typeface="Bahnschrift SemiLight"/>
              </a:rPr>
              <a:t>Understand</a:t>
            </a:r>
            <a:r>
              <a:rPr lang="hr-HR" sz="2000" b="1" dirty="0">
                <a:highlight>
                  <a:srgbClr val="FFFF00"/>
                </a:highlight>
                <a:latin typeface="Bahnschrift SemiLight"/>
              </a:rPr>
              <a:t> </a:t>
            </a:r>
            <a:r>
              <a:rPr lang="hr-HR" sz="2000" b="1" err="1">
                <a:highlight>
                  <a:srgbClr val="FFFF00"/>
                </a:highlight>
                <a:latin typeface="Bahnschrift SemiLight"/>
              </a:rPr>
              <a:t>the</a:t>
            </a:r>
            <a:r>
              <a:rPr lang="hr-HR" sz="2000" b="1" dirty="0">
                <a:highlight>
                  <a:srgbClr val="FFFF00"/>
                </a:highlight>
                <a:latin typeface="Bahnschrift SemiLight"/>
              </a:rPr>
              <a:t> </a:t>
            </a:r>
            <a:r>
              <a:rPr lang="hr-HR" sz="2000" b="1" err="1">
                <a:highlight>
                  <a:srgbClr val="FFFF00"/>
                </a:highlight>
                <a:latin typeface="Bahnschrift SemiLight"/>
              </a:rPr>
              <a:t>principles</a:t>
            </a:r>
            <a:r>
              <a:rPr lang="hr-HR" sz="2000" b="1" dirty="0">
                <a:highlight>
                  <a:srgbClr val="FFFF00"/>
                </a:highlight>
                <a:latin typeface="Bahnschrift SemiLight"/>
              </a:rPr>
              <a:t> </a:t>
            </a:r>
            <a:r>
              <a:rPr lang="hr-HR" sz="2000" b="1" err="1">
                <a:highlight>
                  <a:srgbClr val="FFFF00"/>
                </a:highlight>
                <a:latin typeface="Bahnschrift SemiLight"/>
              </a:rPr>
              <a:t>of</a:t>
            </a:r>
            <a:r>
              <a:rPr lang="hr-HR" sz="2000" b="1" dirty="0">
                <a:highlight>
                  <a:srgbClr val="FFFF00"/>
                </a:highlight>
                <a:latin typeface="Bahnschrift SemiLight"/>
              </a:rPr>
              <a:t> </a:t>
            </a:r>
            <a:r>
              <a:rPr lang="hr-HR" sz="2000" b="1" err="1">
                <a:highlight>
                  <a:srgbClr val="FFFF00"/>
                </a:highlight>
                <a:latin typeface="Bahnschrift SemiLight"/>
              </a:rPr>
              <a:t>inclusive</a:t>
            </a:r>
            <a:r>
              <a:rPr lang="hr-HR" sz="2000" b="1" dirty="0">
                <a:highlight>
                  <a:srgbClr val="FFFF00"/>
                </a:highlight>
                <a:latin typeface="Bahnschrift SemiLight"/>
              </a:rPr>
              <a:t> design</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the</a:t>
            </a:r>
            <a:r>
              <a:rPr lang="hr-HR" sz="2000" dirty="0">
                <a:latin typeface="Bahnschrift SemiLight"/>
              </a:rPr>
              <a:t> </a:t>
            </a:r>
            <a:r>
              <a:rPr lang="hr-HR" sz="2000" err="1">
                <a:latin typeface="Bahnschrift SemiLight"/>
              </a:rPr>
              <a:t>diversity</a:t>
            </a:r>
            <a:r>
              <a:rPr lang="hr-HR" sz="2000" dirty="0">
                <a:latin typeface="Bahnschrift SemiLight"/>
              </a:rPr>
              <a:t> </a:t>
            </a:r>
            <a:r>
              <a:rPr lang="hr-HR" sz="2000" err="1">
                <a:latin typeface="Bahnschrift SemiLight"/>
              </a:rPr>
              <a:t>of</a:t>
            </a:r>
            <a:r>
              <a:rPr lang="hr-HR" sz="2000" dirty="0">
                <a:latin typeface="Bahnschrift SemiLight"/>
              </a:rPr>
              <a:t> </a:t>
            </a:r>
            <a:r>
              <a:rPr lang="hr-HR" sz="2000" err="1">
                <a:latin typeface="Bahnschrift SemiLight"/>
              </a:rPr>
              <a:t>user</a:t>
            </a:r>
            <a:r>
              <a:rPr lang="hr-HR" sz="2000" dirty="0">
                <a:latin typeface="Bahnschrift SemiLight"/>
              </a:rPr>
              <a:t> </a:t>
            </a:r>
            <a:r>
              <a:rPr lang="hr-HR" sz="2000" err="1">
                <a:latin typeface="Bahnschrift SemiLight"/>
              </a:rPr>
              <a:t>needs</a:t>
            </a:r>
            <a:r>
              <a:rPr lang="hr-HR" sz="2000" dirty="0">
                <a:latin typeface="Bahnschrift SemiLight"/>
              </a:rPr>
              <a:t>.</a:t>
            </a:r>
            <a:endParaRPr lang="hr-HR" sz="2000" dirty="0"/>
          </a:p>
          <a:p>
            <a:pPr>
              <a:buFont typeface="Arial"/>
              <a:buChar char="•"/>
            </a:pPr>
            <a:r>
              <a:rPr lang="hr-HR" sz="2000" b="1" err="1">
                <a:highlight>
                  <a:srgbClr val="FFFF00"/>
                </a:highlight>
                <a:latin typeface="Bahnschrift SemiLight"/>
              </a:rPr>
              <a:t>Apply</a:t>
            </a:r>
            <a:r>
              <a:rPr lang="hr-HR" sz="2000" b="1" dirty="0">
                <a:highlight>
                  <a:srgbClr val="FFFF00"/>
                </a:highlight>
                <a:latin typeface="Bahnschrift SemiLight"/>
              </a:rPr>
              <a:t> </a:t>
            </a:r>
            <a:r>
              <a:rPr lang="hr-HR" sz="2000" b="1" err="1">
                <a:highlight>
                  <a:srgbClr val="FFFF00"/>
                </a:highlight>
                <a:latin typeface="Bahnschrift SemiLight"/>
              </a:rPr>
              <a:t>accessibility</a:t>
            </a:r>
            <a:r>
              <a:rPr lang="hr-HR" sz="2000" b="1" dirty="0">
                <a:highlight>
                  <a:srgbClr val="FFFF00"/>
                </a:highlight>
                <a:latin typeface="Bahnschrift SemiLight"/>
              </a:rPr>
              <a:t> </a:t>
            </a:r>
            <a:r>
              <a:rPr lang="hr-HR" sz="2000" b="1" err="1">
                <a:highlight>
                  <a:srgbClr val="FFFF00"/>
                </a:highlight>
                <a:latin typeface="Bahnschrift SemiLight"/>
              </a:rPr>
              <a:t>standards</a:t>
            </a:r>
            <a:r>
              <a:rPr lang="hr-HR" sz="2000" b="1" dirty="0">
                <a:highlight>
                  <a:srgbClr val="FFFF00"/>
                </a:highlight>
                <a:latin typeface="Bahnschrift SemiLight"/>
              </a:rPr>
              <a:t> (WCAG)</a:t>
            </a:r>
            <a:r>
              <a:rPr lang="hr-HR" sz="2000" dirty="0">
                <a:latin typeface="Bahnschrift SemiLight"/>
              </a:rPr>
              <a:t> to </a:t>
            </a:r>
            <a:r>
              <a:rPr lang="hr-HR" sz="2000" err="1">
                <a:latin typeface="Bahnschrift SemiLight"/>
              </a:rPr>
              <a:t>interfaces</a:t>
            </a:r>
            <a:r>
              <a:rPr lang="hr-HR" sz="2000" dirty="0">
                <a:latin typeface="Bahnschrift SemiLight"/>
              </a:rPr>
              <a:t>, </a:t>
            </a:r>
            <a:r>
              <a:rPr lang="hr-HR" sz="2000" err="1">
                <a:latin typeface="Bahnschrift SemiLight"/>
              </a:rPr>
              <a:t>content</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interactions</a:t>
            </a:r>
            <a:r>
              <a:rPr lang="hr-HR" sz="2000" dirty="0">
                <a:latin typeface="Bahnschrift SemiLight"/>
              </a:rPr>
              <a:t>.</a:t>
            </a:r>
            <a:endParaRPr lang="hr-HR" sz="2000" dirty="0"/>
          </a:p>
          <a:p>
            <a:pPr>
              <a:buFont typeface="Arial"/>
              <a:buChar char="•"/>
            </a:pPr>
            <a:r>
              <a:rPr lang="hr-HR" sz="2000" b="1" err="1">
                <a:highlight>
                  <a:srgbClr val="FFFF00"/>
                </a:highlight>
                <a:latin typeface="Bahnschrift SemiLight"/>
              </a:rPr>
              <a:t>Identify</a:t>
            </a:r>
            <a:r>
              <a:rPr lang="hr-HR" sz="2000" b="1" dirty="0">
                <a:highlight>
                  <a:srgbClr val="FFFF00"/>
                </a:highlight>
                <a:latin typeface="Bahnschrift SemiLight"/>
              </a:rPr>
              <a:t> </a:t>
            </a:r>
            <a:r>
              <a:rPr lang="hr-HR" sz="2000" b="1" err="1">
                <a:highlight>
                  <a:srgbClr val="FFFF00"/>
                </a:highlight>
                <a:latin typeface="Bahnschrift SemiLight"/>
              </a:rPr>
              <a:t>and</a:t>
            </a:r>
            <a:r>
              <a:rPr lang="hr-HR" sz="2000" b="1" dirty="0">
                <a:highlight>
                  <a:srgbClr val="FFFF00"/>
                </a:highlight>
                <a:latin typeface="Bahnschrift SemiLight"/>
              </a:rPr>
              <a:t> </a:t>
            </a:r>
            <a:r>
              <a:rPr lang="hr-HR" sz="2000" b="1" err="1">
                <a:highlight>
                  <a:srgbClr val="FFFF00"/>
                </a:highlight>
                <a:latin typeface="Bahnschrift SemiLight"/>
              </a:rPr>
              <a:t>fix</a:t>
            </a:r>
            <a:r>
              <a:rPr lang="hr-HR" sz="2000" b="1" dirty="0">
                <a:highlight>
                  <a:srgbClr val="FFFF00"/>
                </a:highlight>
                <a:latin typeface="Bahnschrift SemiLight"/>
              </a:rPr>
              <a:t> </a:t>
            </a:r>
            <a:r>
              <a:rPr lang="hr-HR" sz="2000" b="1" err="1">
                <a:highlight>
                  <a:srgbClr val="FFFF00"/>
                </a:highlight>
                <a:latin typeface="Bahnschrift SemiLight"/>
              </a:rPr>
              <a:t>common</a:t>
            </a:r>
            <a:r>
              <a:rPr lang="hr-HR" sz="2000" b="1" dirty="0">
                <a:highlight>
                  <a:srgbClr val="FFFF00"/>
                </a:highlight>
                <a:latin typeface="Bahnschrift SemiLight"/>
              </a:rPr>
              <a:t> </a:t>
            </a:r>
            <a:r>
              <a:rPr lang="hr-HR" sz="2000" b="1" err="1">
                <a:highlight>
                  <a:srgbClr val="FFFF00"/>
                </a:highlight>
                <a:latin typeface="Bahnschrift SemiLight"/>
              </a:rPr>
              <a:t>accessibility</a:t>
            </a:r>
            <a:r>
              <a:rPr lang="hr-HR" sz="2000" b="1" dirty="0">
                <a:highlight>
                  <a:srgbClr val="FFFF00"/>
                </a:highlight>
                <a:latin typeface="Bahnschrift SemiLight"/>
              </a:rPr>
              <a:t> </a:t>
            </a:r>
            <a:r>
              <a:rPr lang="hr-HR" sz="2000" b="1" err="1">
                <a:highlight>
                  <a:srgbClr val="FFFF00"/>
                </a:highlight>
                <a:latin typeface="Bahnschrift SemiLight"/>
              </a:rPr>
              <a:t>issues</a:t>
            </a:r>
            <a:r>
              <a:rPr lang="hr-HR" sz="2000" dirty="0">
                <a:latin typeface="Bahnschrift SemiLight"/>
              </a:rPr>
              <a:t> </a:t>
            </a:r>
            <a:r>
              <a:rPr lang="hr-HR" sz="2000" err="1">
                <a:latin typeface="Bahnschrift SemiLight"/>
              </a:rPr>
              <a:t>through</a:t>
            </a:r>
            <a:r>
              <a:rPr lang="hr-HR" sz="2000" dirty="0">
                <a:latin typeface="Bahnschrift SemiLight"/>
              </a:rPr>
              <a:t> </a:t>
            </a:r>
            <a:r>
              <a:rPr lang="hr-HR" sz="2000" err="1">
                <a:latin typeface="Bahnschrift SemiLight"/>
              </a:rPr>
              <a:t>audits</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user</a:t>
            </a:r>
            <a:r>
              <a:rPr lang="hr-HR" sz="2000" dirty="0">
                <a:latin typeface="Bahnschrift SemiLight"/>
              </a:rPr>
              <a:t> </a:t>
            </a:r>
            <a:r>
              <a:rPr lang="hr-HR" sz="2000" err="1">
                <a:latin typeface="Bahnschrift SemiLight"/>
              </a:rPr>
              <a:t>testing</a:t>
            </a:r>
            <a:r>
              <a:rPr lang="hr-HR" sz="2000" dirty="0">
                <a:latin typeface="Bahnschrift SemiLight"/>
              </a:rPr>
              <a:t>.</a:t>
            </a:r>
            <a:endParaRPr lang="hr-HR" sz="2000" dirty="0"/>
          </a:p>
          <a:p>
            <a:pPr>
              <a:buFont typeface="Arial"/>
              <a:buChar char="•"/>
            </a:pPr>
            <a:r>
              <a:rPr lang="hr-HR" sz="2000" b="1" err="1">
                <a:highlight>
                  <a:srgbClr val="FFFF00"/>
                </a:highlight>
                <a:latin typeface="Bahnschrift SemiLight"/>
              </a:rPr>
              <a:t>Advocate</a:t>
            </a:r>
            <a:r>
              <a:rPr lang="hr-HR" sz="2000" b="1" dirty="0">
                <a:highlight>
                  <a:srgbClr val="FFFF00"/>
                </a:highlight>
                <a:latin typeface="Bahnschrift SemiLight"/>
              </a:rPr>
              <a:t> for </a:t>
            </a:r>
            <a:r>
              <a:rPr lang="hr-HR" sz="2000" b="1" err="1">
                <a:highlight>
                  <a:srgbClr val="FFFF00"/>
                </a:highlight>
                <a:latin typeface="Bahnschrift SemiLight"/>
              </a:rPr>
              <a:t>accessibility</a:t>
            </a:r>
            <a:r>
              <a:rPr lang="hr-HR" sz="2000" dirty="0">
                <a:latin typeface="Bahnschrift SemiLight"/>
              </a:rPr>
              <a:t> </a:t>
            </a:r>
            <a:r>
              <a:rPr lang="hr-HR" sz="2000" err="1">
                <a:latin typeface="Bahnschrift SemiLight"/>
              </a:rPr>
              <a:t>within</a:t>
            </a:r>
            <a:r>
              <a:rPr lang="hr-HR" sz="2000" dirty="0">
                <a:latin typeface="Bahnschrift SemiLight"/>
              </a:rPr>
              <a:t> design </a:t>
            </a:r>
            <a:r>
              <a:rPr lang="hr-HR" sz="2000" err="1">
                <a:latin typeface="Bahnschrift SemiLight"/>
              </a:rPr>
              <a:t>and</a:t>
            </a:r>
            <a:r>
              <a:rPr lang="hr-HR" sz="2000" dirty="0">
                <a:latin typeface="Bahnschrift SemiLight"/>
              </a:rPr>
              <a:t> development </a:t>
            </a:r>
            <a:r>
              <a:rPr lang="hr-HR" sz="2000" err="1">
                <a:latin typeface="Bahnschrift SemiLight"/>
              </a:rPr>
              <a:t>teams</a:t>
            </a:r>
            <a:r>
              <a:rPr lang="hr-HR" sz="2000" dirty="0">
                <a:latin typeface="Bahnschrift SemiLight"/>
              </a:rPr>
              <a:t>.</a:t>
            </a:r>
            <a:endParaRPr lang="hr-HR" sz="2000" dirty="0"/>
          </a:p>
          <a:p>
            <a:pPr marL="0" indent="0">
              <a:buNone/>
            </a:pPr>
            <a:endParaRPr lang="hr-HR" sz="2000" dirty="0"/>
          </a:p>
        </p:txBody>
      </p:sp>
    </p:spTree>
    <p:extLst>
      <p:ext uri="{BB962C8B-B14F-4D97-AF65-F5344CB8AC3E}">
        <p14:creationId xmlns:p14="http://schemas.microsoft.com/office/powerpoint/2010/main" val="2065834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898B5-6D43-4C2D-A45F-C9EACDB8A8D2}"/>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C1DC4C50-3068-331E-6F0C-64E2A934CD01}"/>
              </a:ext>
            </a:extLst>
          </p:cNvPr>
          <p:cNvSpPr>
            <a:spLocks noGrp="1"/>
          </p:cNvSpPr>
          <p:nvPr>
            <p:ph type="title"/>
          </p:nvPr>
        </p:nvSpPr>
        <p:spPr/>
        <p:txBody>
          <a:bodyPr/>
          <a:lstStyle/>
          <a:p>
            <a:pPr>
              <a:lnSpc>
                <a:spcPct val="107000"/>
              </a:lnSpc>
              <a:spcAft>
                <a:spcPts val="800"/>
              </a:spcAft>
            </a:pPr>
            <a:r>
              <a:rPr lang="hr-HR" b="1" dirty="0"/>
              <a:t>Metrics</a:t>
            </a:r>
            <a:endParaRPr lang="fr-BE" b="1" dirty="0">
              <a:latin typeface="Bahnschrift SemiLight" panose="020B0502040204020203" pitchFamily="34" charset="0"/>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AEB0E619-457E-7D36-2895-D8857DCE82A0}"/>
              </a:ext>
            </a:extLst>
          </p:cNvPr>
          <p:cNvSpPr>
            <a:spLocks noGrp="1"/>
          </p:cNvSpPr>
          <p:nvPr>
            <p:ph idx="1"/>
          </p:nvPr>
        </p:nvSpPr>
        <p:spPr>
          <a:xfrm>
            <a:off x="838200" y="1825625"/>
            <a:ext cx="10515600" cy="4351338"/>
          </a:xfrm>
        </p:spPr>
        <p:txBody>
          <a:bodyPr vert="horz" lIns="91440" tIns="45720" rIns="91440" bIns="45720" rtlCol="0" anchor="t">
            <a:normAutofit/>
          </a:bodyPr>
          <a:lstStyle/>
          <a:p>
            <a:pPr>
              <a:buNone/>
            </a:pPr>
            <a:r>
              <a:rPr lang="hr-HR" sz="2000" err="1">
                <a:latin typeface="Bahnschrift SemiLight"/>
              </a:rPr>
              <a:t>Metrics</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analytics</a:t>
            </a:r>
            <a:r>
              <a:rPr lang="hr-HR" sz="2000" dirty="0">
                <a:latin typeface="Bahnschrift SemiLight"/>
              </a:rPr>
              <a:t> </a:t>
            </a:r>
            <a:r>
              <a:rPr lang="hr-HR" sz="2000" err="1">
                <a:latin typeface="Bahnschrift SemiLight"/>
              </a:rPr>
              <a:t>give</a:t>
            </a:r>
            <a:r>
              <a:rPr lang="hr-HR" sz="2000" dirty="0">
                <a:latin typeface="Bahnschrift SemiLight"/>
              </a:rPr>
              <a:t> </a:t>
            </a:r>
            <a:r>
              <a:rPr lang="hr-HR" sz="2000" err="1">
                <a:latin typeface="Bahnschrift SemiLight"/>
              </a:rPr>
              <a:t>designers</a:t>
            </a:r>
            <a:r>
              <a:rPr lang="hr-HR" sz="2000" dirty="0">
                <a:latin typeface="Bahnschrift SemiLight"/>
              </a:rPr>
              <a:t> </a:t>
            </a:r>
            <a:r>
              <a:rPr lang="hr-HR" sz="2000" err="1">
                <a:latin typeface="Bahnschrift SemiLight"/>
              </a:rPr>
              <a:t>the</a:t>
            </a:r>
            <a:r>
              <a:rPr lang="hr-HR" sz="2000" dirty="0">
                <a:latin typeface="Bahnschrift SemiLight"/>
              </a:rPr>
              <a:t> </a:t>
            </a:r>
            <a:r>
              <a:rPr lang="hr-HR" sz="2000" err="1">
                <a:latin typeface="Bahnschrift SemiLight"/>
              </a:rPr>
              <a:t>power</a:t>
            </a:r>
            <a:r>
              <a:rPr lang="hr-HR" sz="2000" dirty="0">
                <a:latin typeface="Bahnschrift SemiLight"/>
              </a:rPr>
              <a:t> to </a:t>
            </a:r>
            <a:r>
              <a:rPr lang="hr-HR" sz="2000" b="1" err="1">
                <a:highlight>
                  <a:srgbClr val="FFFF00"/>
                </a:highlight>
                <a:latin typeface="Bahnschrift SemiLight"/>
              </a:rPr>
              <a:t>measure</a:t>
            </a:r>
            <a:r>
              <a:rPr lang="hr-HR" sz="2000" b="1" dirty="0">
                <a:highlight>
                  <a:srgbClr val="FFFF00"/>
                </a:highlight>
                <a:latin typeface="Bahnschrift SemiLight"/>
              </a:rPr>
              <a:t> </a:t>
            </a:r>
            <a:r>
              <a:rPr lang="hr-HR" sz="2000" b="1" err="1">
                <a:highlight>
                  <a:srgbClr val="FFFF00"/>
                </a:highlight>
                <a:latin typeface="Bahnschrift SemiLight"/>
              </a:rPr>
              <a:t>the</a:t>
            </a:r>
            <a:r>
              <a:rPr lang="hr-HR" sz="2000" b="1" dirty="0">
                <a:highlight>
                  <a:srgbClr val="FFFF00"/>
                </a:highlight>
                <a:latin typeface="Bahnschrift SemiLight"/>
              </a:rPr>
              <a:t> </a:t>
            </a:r>
            <a:r>
              <a:rPr lang="hr-HR" sz="2000" b="1" err="1">
                <a:highlight>
                  <a:srgbClr val="FFFF00"/>
                </a:highlight>
                <a:latin typeface="Bahnschrift SemiLight"/>
              </a:rPr>
              <a:t>real</a:t>
            </a:r>
            <a:r>
              <a:rPr lang="hr-HR" sz="2000" b="1" dirty="0">
                <a:highlight>
                  <a:srgbClr val="FFFF00"/>
                </a:highlight>
                <a:latin typeface="Bahnschrift SemiLight"/>
              </a:rPr>
              <a:t> </a:t>
            </a:r>
            <a:r>
              <a:rPr lang="hr-HR" sz="2000" b="1" err="1">
                <a:highlight>
                  <a:srgbClr val="FFFF00"/>
                </a:highlight>
                <a:latin typeface="Bahnschrift SemiLight"/>
              </a:rPr>
              <a:t>impact</a:t>
            </a:r>
            <a:r>
              <a:rPr lang="hr-HR" sz="2000" b="1" dirty="0">
                <a:highlight>
                  <a:srgbClr val="FFFF00"/>
                </a:highlight>
                <a:latin typeface="Bahnschrift SemiLight"/>
              </a:rPr>
              <a:t> </a:t>
            </a:r>
            <a:r>
              <a:rPr lang="hr-HR" sz="2000" b="1" err="1">
                <a:highlight>
                  <a:srgbClr val="FFFF00"/>
                </a:highlight>
                <a:latin typeface="Bahnschrift SemiLight"/>
              </a:rPr>
              <a:t>of</a:t>
            </a:r>
            <a:r>
              <a:rPr lang="hr-HR" sz="2000" b="1" dirty="0">
                <a:highlight>
                  <a:srgbClr val="FFFF00"/>
                </a:highlight>
                <a:latin typeface="Bahnschrift SemiLight"/>
              </a:rPr>
              <a:t> </a:t>
            </a:r>
            <a:r>
              <a:rPr lang="hr-HR" sz="2000" b="1" err="1">
                <a:highlight>
                  <a:srgbClr val="FFFF00"/>
                </a:highlight>
                <a:latin typeface="Bahnschrift SemiLight"/>
              </a:rPr>
              <a:t>their</a:t>
            </a:r>
            <a:r>
              <a:rPr lang="hr-HR" sz="2000" b="1" dirty="0">
                <a:highlight>
                  <a:srgbClr val="FFFF00"/>
                </a:highlight>
                <a:latin typeface="Bahnschrift SemiLight"/>
              </a:rPr>
              <a:t> </a:t>
            </a:r>
            <a:r>
              <a:rPr lang="hr-HR" sz="2000" b="1" err="1">
                <a:highlight>
                  <a:srgbClr val="FFFF00"/>
                </a:highlight>
                <a:latin typeface="Bahnschrift SemiLight"/>
              </a:rPr>
              <a:t>work</a:t>
            </a:r>
            <a:r>
              <a:rPr lang="hr-HR" sz="2000" dirty="0">
                <a:latin typeface="Bahnschrift SemiLight"/>
              </a:rPr>
              <a:t>.</a:t>
            </a:r>
            <a:br>
              <a:rPr lang="hr-HR" sz="2000" dirty="0">
                <a:latin typeface="Bahnschrift SemiLight"/>
              </a:rPr>
            </a:br>
            <a:r>
              <a:rPr lang="hr-HR" sz="2000" dirty="0">
                <a:latin typeface="Bahnschrift SemiLight"/>
              </a:rPr>
              <a:t> </a:t>
            </a:r>
            <a:r>
              <a:rPr lang="hr-HR" sz="2000" err="1">
                <a:latin typeface="Bahnschrift SemiLight"/>
              </a:rPr>
              <a:t>They</a:t>
            </a:r>
            <a:r>
              <a:rPr lang="hr-HR" sz="2000" dirty="0">
                <a:latin typeface="Bahnschrift SemiLight"/>
              </a:rPr>
              <a:t> </a:t>
            </a:r>
            <a:r>
              <a:rPr lang="hr-HR" sz="2000" err="1">
                <a:latin typeface="Bahnschrift SemiLight"/>
              </a:rPr>
              <a:t>turn</a:t>
            </a:r>
            <a:r>
              <a:rPr lang="hr-HR" sz="2000" dirty="0">
                <a:latin typeface="Bahnschrift SemiLight"/>
              </a:rPr>
              <a:t> </a:t>
            </a:r>
            <a:r>
              <a:rPr lang="hr-HR" sz="2000" err="1">
                <a:latin typeface="Bahnschrift SemiLight"/>
              </a:rPr>
              <a:t>qualitative</a:t>
            </a:r>
            <a:r>
              <a:rPr lang="hr-HR" sz="2000" dirty="0">
                <a:latin typeface="Bahnschrift SemiLight"/>
              </a:rPr>
              <a:t> </a:t>
            </a:r>
            <a:r>
              <a:rPr lang="hr-HR" sz="2000" err="1">
                <a:latin typeface="Bahnschrift SemiLight"/>
              </a:rPr>
              <a:t>insights</a:t>
            </a:r>
            <a:r>
              <a:rPr lang="hr-HR" sz="2000" dirty="0">
                <a:latin typeface="Bahnschrift SemiLight"/>
              </a:rPr>
              <a:t> </a:t>
            </a:r>
            <a:r>
              <a:rPr lang="hr-HR" sz="2000" err="1">
                <a:latin typeface="Bahnschrift SemiLight"/>
              </a:rPr>
              <a:t>into</a:t>
            </a:r>
            <a:r>
              <a:rPr lang="hr-HR" sz="2000" dirty="0">
                <a:latin typeface="Bahnschrift SemiLight"/>
              </a:rPr>
              <a:t> </a:t>
            </a:r>
            <a:r>
              <a:rPr lang="hr-HR" sz="2000" b="1" err="1">
                <a:latin typeface="Bahnschrift SemiLight"/>
              </a:rPr>
              <a:t>quantifiable</a:t>
            </a:r>
            <a:r>
              <a:rPr lang="hr-HR" sz="2000" b="1" dirty="0">
                <a:latin typeface="Bahnschrift SemiLight"/>
              </a:rPr>
              <a:t> </a:t>
            </a:r>
            <a:r>
              <a:rPr lang="hr-HR" sz="2000" b="1" err="1">
                <a:latin typeface="Bahnschrift SemiLight"/>
              </a:rPr>
              <a:t>evidence</a:t>
            </a:r>
            <a:r>
              <a:rPr lang="hr-HR" sz="2000" dirty="0">
                <a:latin typeface="Bahnschrift SemiLight"/>
              </a:rPr>
              <a:t>, </a:t>
            </a:r>
            <a:r>
              <a:rPr lang="hr-HR" sz="2000" err="1">
                <a:latin typeface="Bahnschrift SemiLight"/>
              </a:rPr>
              <a:t>helping</a:t>
            </a:r>
            <a:r>
              <a:rPr lang="hr-HR" sz="2000" dirty="0">
                <a:latin typeface="Bahnschrift SemiLight"/>
              </a:rPr>
              <a:t> </a:t>
            </a:r>
            <a:r>
              <a:rPr lang="hr-HR" sz="2000" err="1">
                <a:latin typeface="Bahnschrift SemiLight"/>
              </a:rPr>
              <a:t>teams</a:t>
            </a:r>
            <a:r>
              <a:rPr lang="hr-HR" sz="2000" dirty="0">
                <a:latin typeface="Bahnschrift SemiLight"/>
              </a:rPr>
              <a:t> make </a:t>
            </a:r>
            <a:r>
              <a:rPr lang="hr-HR" sz="2000" err="1">
                <a:latin typeface="Bahnschrift SemiLight"/>
              </a:rPr>
              <a:t>informed</a:t>
            </a:r>
            <a:r>
              <a:rPr lang="hr-HR" sz="2000" dirty="0">
                <a:latin typeface="Bahnschrift SemiLight"/>
              </a:rPr>
              <a:t> </a:t>
            </a:r>
            <a:r>
              <a:rPr lang="hr-HR" sz="2000" err="1">
                <a:latin typeface="Bahnschrift SemiLight"/>
              </a:rPr>
              <a:t>decisions</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continuously</a:t>
            </a:r>
            <a:r>
              <a:rPr lang="hr-HR" sz="2000" dirty="0">
                <a:latin typeface="Bahnschrift SemiLight"/>
              </a:rPr>
              <a:t> </a:t>
            </a:r>
            <a:r>
              <a:rPr lang="hr-HR" sz="2000" err="1">
                <a:latin typeface="Bahnschrift SemiLight"/>
              </a:rPr>
              <a:t>improve</a:t>
            </a:r>
            <a:r>
              <a:rPr lang="hr-HR" sz="2000" dirty="0">
                <a:latin typeface="Bahnschrift SemiLight"/>
              </a:rPr>
              <a:t> </a:t>
            </a:r>
            <a:r>
              <a:rPr lang="hr-HR" sz="2000" err="1">
                <a:latin typeface="Bahnschrift SemiLight"/>
              </a:rPr>
              <a:t>the</a:t>
            </a:r>
            <a:r>
              <a:rPr lang="hr-HR" sz="2000" dirty="0">
                <a:latin typeface="Bahnschrift SemiLight"/>
              </a:rPr>
              <a:t> </a:t>
            </a:r>
            <a:r>
              <a:rPr lang="hr-HR" sz="2000" err="1">
                <a:latin typeface="Bahnschrift SemiLight"/>
              </a:rPr>
              <a:t>user</a:t>
            </a:r>
            <a:r>
              <a:rPr lang="hr-HR" sz="2000" dirty="0">
                <a:latin typeface="Bahnschrift SemiLight"/>
              </a:rPr>
              <a:t> </a:t>
            </a:r>
            <a:r>
              <a:rPr lang="hr-HR" sz="2000" err="1">
                <a:latin typeface="Bahnschrift SemiLight"/>
              </a:rPr>
              <a:t>experience</a:t>
            </a:r>
            <a:r>
              <a:rPr lang="hr-HR" sz="2000" dirty="0">
                <a:latin typeface="Bahnschrift SemiLight"/>
              </a:rPr>
              <a:t>.</a:t>
            </a:r>
            <a:endParaRPr lang="fr-FR" sz="2000" dirty="0"/>
          </a:p>
          <a:p>
            <a:pPr>
              <a:buNone/>
            </a:pPr>
            <a:r>
              <a:rPr lang="hr-HR" sz="2000" dirty="0">
                <a:latin typeface="Bahnschrift SemiLight"/>
              </a:rPr>
              <a:t>In </a:t>
            </a:r>
            <a:r>
              <a:rPr lang="hr-HR" sz="2000" dirty="0" err="1">
                <a:latin typeface="Bahnschrift SemiLight"/>
              </a:rPr>
              <a:t>this</a:t>
            </a:r>
            <a:r>
              <a:rPr lang="hr-HR" sz="2000" dirty="0">
                <a:latin typeface="Bahnschrift SemiLight"/>
              </a:rPr>
              <a:t> module, </a:t>
            </a:r>
            <a:r>
              <a:rPr lang="hr-HR" sz="2000" dirty="0" err="1">
                <a:latin typeface="Bahnschrift SemiLight"/>
              </a:rPr>
              <a:t>participants</a:t>
            </a:r>
            <a:r>
              <a:rPr lang="hr-HR" sz="2000" dirty="0">
                <a:latin typeface="Bahnschrift SemiLight"/>
              </a:rPr>
              <a:t> </a:t>
            </a:r>
            <a:r>
              <a:rPr lang="hr-HR" sz="2000" dirty="0" err="1">
                <a:latin typeface="Bahnschrift SemiLight"/>
              </a:rPr>
              <a:t>will</a:t>
            </a:r>
            <a:r>
              <a:rPr lang="hr-HR" sz="2000" dirty="0">
                <a:latin typeface="Bahnschrift SemiLight"/>
              </a:rPr>
              <a:t> </a:t>
            </a:r>
            <a:r>
              <a:rPr lang="hr-HR" sz="2000" dirty="0" err="1">
                <a:latin typeface="Bahnschrift SemiLight"/>
              </a:rPr>
              <a:t>learn</a:t>
            </a:r>
            <a:r>
              <a:rPr lang="hr-HR" sz="2000" dirty="0">
                <a:latin typeface="Bahnschrift SemiLight"/>
              </a:rPr>
              <a:t> how to:</a:t>
            </a:r>
            <a:endParaRPr lang="hr-HR" sz="2000" dirty="0"/>
          </a:p>
          <a:p>
            <a:pPr>
              <a:buFont typeface="Arial"/>
              <a:buChar char="•"/>
            </a:pPr>
            <a:r>
              <a:rPr lang="hr-HR" sz="2000" b="1" err="1">
                <a:highlight>
                  <a:srgbClr val="FFFF00"/>
                </a:highlight>
                <a:latin typeface="Bahnschrift SemiLight"/>
              </a:rPr>
              <a:t>Define</a:t>
            </a:r>
            <a:r>
              <a:rPr lang="hr-HR" sz="2000" b="1" dirty="0">
                <a:highlight>
                  <a:srgbClr val="FFFF00"/>
                </a:highlight>
                <a:latin typeface="Bahnschrift SemiLight"/>
              </a:rPr>
              <a:t> </a:t>
            </a:r>
            <a:r>
              <a:rPr lang="hr-HR" sz="2000" b="1" err="1">
                <a:highlight>
                  <a:srgbClr val="FFFF00"/>
                </a:highlight>
                <a:latin typeface="Bahnschrift SemiLight"/>
              </a:rPr>
              <a:t>meaningful</a:t>
            </a:r>
            <a:r>
              <a:rPr lang="hr-HR" sz="2000" b="1" dirty="0">
                <a:highlight>
                  <a:srgbClr val="FFFF00"/>
                </a:highlight>
                <a:latin typeface="Bahnschrift SemiLight"/>
              </a:rPr>
              <a:t> UX </a:t>
            </a:r>
            <a:r>
              <a:rPr lang="hr-HR" sz="2000" b="1" err="1">
                <a:highlight>
                  <a:srgbClr val="FFFF00"/>
                </a:highlight>
                <a:latin typeface="Bahnschrift SemiLight"/>
              </a:rPr>
              <a:t>metrics</a:t>
            </a:r>
            <a:r>
              <a:rPr lang="hr-HR" sz="2000" dirty="0">
                <a:latin typeface="Bahnschrift SemiLight"/>
              </a:rPr>
              <a:t> </a:t>
            </a:r>
            <a:r>
              <a:rPr lang="hr-HR" sz="2000" err="1">
                <a:latin typeface="Bahnschrift SemiLight"/>
              </a:rPr>
              <a:t>aligned</a:t>
            </a:r>
            <a:r>
              <a:rPr lang="hr-HR" sz="2000" dirty="0">
                <a:latin typeface="Bahnschrift SemiLight"/>
              </a:rPr>
              <a:t> </a:t>
            </a:r>
            <a:r>
              <a:rPr lang="hr-HR" sz="2000" err="1">
                <a:latin typeface="Bahnschrift SemiLight"/>
              </a:rPr>
              <a:t>with</a:t>
            </a:r>
            <a:r>
              <a:rPr lang="hr-HR" sz="2000" dirty="0">
                <a:latin typeface="Bahnschrift SemiLight"/>
              </a:rPr>
              <a:t> </a:t>
            </a:r>
            <a:r>
              <a:rPr lang="hr-HR" sz="2000" err="1">
                <a:latin typeface="Bahnschrift SemiLight"/>
              </a:rPr>
              <a:t>business</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user</a:t>
            </a:r>
            <a:r>
              <a:rPr lang="hr-HR" sz="2000" dirty="0">
                <a:latin typeface="Bahnschrift SemiLight"/>
              </a:rPr>
              <a:t> </a:t>
            </a:r>
            <a:r>
              <a:rPr lang="hr-HR" sz="2000" err="1">
                <a:latin typeface="Bahnschrift SemiLight"/>
              </a:rPr>
              <a:t>goals</a:t>
            </a:r>
            <a:r>
              <a:rPr lang="hr-HR" sz="2000" dirty="0">
                <a:latin typeface="Bahnschrift SemiLight"/>
              </a:rPr>
              <a:t> (</a:t>
            </a:r>
            <a:r>
              <a:rPr lang="hr-HR" sz="2000" err="1">
                <a:latin typeface="Bahnschrift SemiLight"/>
              </a:rPr>
              <a:t>e.g</a:t>
            </a:r>
            <a:r>
              <a:rPr lang="hr-HR" sz="2000" dirty="0">
                <a:latin typeface="Bahnschrift SemiLight"/>
              </a:rPr>
              <a:t>., </a:t>
            </a:r>
            <a:r>
              <a:rPr lang="hr-HR" sz="2000" err="1">
                <a:latin typeface="Bahnschrift SemiLight"/>
              </a:rPr>
              <a:t>the</a:t>
            </a:r>
            <a:r>
              <a:rPr lang="hr-HR" sz="2000" dirty="0">
                <a:latin typeface="Bahnschrift SemiLight"/>
              </a:rPr>
              <a:t> HEART </a:t>
            </a:r>
            <a:r>
              <a:rPr lang="hr-HR" sz="2000" err="1">
                <a:latin typeface="Bahnschrift SemiLight"/>
              </a:rPr>
              <a:t>framework</a:t>
            </a:r>
            <a:r>
              <a:rPr lang="hr-HR" sz="2000" dirty="0">
                <a:latin typeface="Bahnschrift SemiLight"/>
              </a:rPr>
              <a:t> </a:t>
            </a:r>
            <a:r>
              <a:rPr lang="hr-HR" sz="2000" err="1">
                <a:latin typeface="Bahnschrift SemiLight"/>
              </a:rPr>
              <a:t>by</a:t>
            </a:r>
            <a:r>
              <a:rPr lang="hr-HR" sz="2000" dirty="0">
                <a:latin typeface="Bahnschrift SemiLight"/>
              </a:rPr>
              <a:t> Google).</a:t>
            </a:r>
            <a:endParaRPr lang="hr-HR" sz="2000" dirty="0"/>
          </a:p>
          <a:p>
            <a:pPr>
              <a:buFont typeface="Arial"/>
              <a:buChar char="•"/>
            </a:pPr>
            <a:r>
              <a:rPr lang="hr-HR" sz="2000" b="1" err="1">
                <a:highlight>
                  <a:srgbClr val="FFFF00"/>
                </a:highlight>
                <a:latin typeface="Bahnschrift SemiLight"/>
              </a:rPr>
              <a:t>Collect</a:t>
            </a:r>
            <a:r>
              <a:rPr lang="hr-HR" sz="2000" b="1" dirty="0">
                <a:highlight>
                  <a:srgbClr val="FFFF00"/>
                </a:highlight>
                <a:latin typeface="Bahnschrift SemiLight"/>
              </a:rPr>
              <a:t> </a:t>
            </a:r>
            <a:r>
              <a:rPr lang="hr-HR" sz="2000" b="1" err="1">
                <a:highlight>
                  <a:srgbClr val="FFFF00"/>
                </a:highlight>
                <a:latin typeface="Bahnschrift SemiLight"/>
              </a:rPr>
              <a:t>and</a:t>
            </a:r>
            <a:r>
              <a:rPr lang="hr-HR" sz="2000" b="1" dirty="0">
                <a:highlight>
                  <a:srgbClr val="FFFF00"/>
                </a:highlight>
                <a:latin typeface="Bahnschrift SemiLight"/>
              </a:rPr>
              <a:t> interpret </a:t>
            </a:r>
            <a:r>
              <a:rPr lang="hr-HR" sz="2000" b="1" err="1">
                <a:highlight>
                  <a:srgbClr val="FFFF00"/>
                </a:highlight>
                <a:latin typeface="Bahnschrift SemiLight"/>
              </a:rPr>
              <a:t>behavioral</a:t>
            </a:r>
            <a:r>
              <a:rPr lang="hr-HR" sz="2000" b="1" dirty="0">
                <a:highlight>
                  <a:srgbClr val="FFFF00"/>
                </a:highlight>
                <a:latin typeface="Bahnschrift SemiLight"/>
              </a:rPr>
              <a:t> data</a:t>
            </a:r>
            <a:r>
              <a:rPr lang="hr-HR" sz="2000" dirty="0">
                <a:latin typeface="Bahnschrift SemiLight"/>
              </a:rPr>
              <a:t> </a:t>
            </a:r>
            <a:r>
              <a:rPr lang="hr-HR" sz="2000" err="1">
                <a:latin typeface="Bahnschrift SemiLight"/>
              </a:rPr>
              <a:t>from</a:t>
            </a:r>
            <a:r>
              <a:rPr lang="hr-HR" sz="2000" dirty="0">
                <a:latin typeface="Bahnschrift SemiLight"/>
              </a:rPr>
              <a:t> </a:t>
            </a:r>
            <a:r>
              <a:rPr lang="hr-HR" sz="2000" err="1">
                <a:latin typeface="Bahnschrift SemiLight"/>
              </a:rPr>
              <a:t>analytics</a:t>
            </a:r>
            <a:r>
              <a:rPr lang="hr-HR" sz="2000" dirty="0">
                <a:latin typeface="Bahnschrift SemiLight"/>
              </a:rPr>
              <a:t> </a:t>
            </a:r>
            <a:r>
              <a:rPr lang="hr-HR" sz="2000" err="1">
                <a:latin typeface="Bahnschrift SemiLight"/>
              </a:rPr>
              <a:t>tools</a:t>
            </a:r>
            <a:r>
              <a:rPr lang="hr-HR" sz="2000" dirty="0">
                <a:latin typeface="Bahnschrift SemiLight"/>
              </a:rPr>
              <a:t> to </a:t>
            </a:r>
            <a:r>
              <a:rPr lang="hr-HR" sz="2000" err="1">
                <a:latin typeface="Bahnschrift SemiLight"/>
              </a:rPr>
              <a:t>identify</a:t>
            </a:r>
            <a:r>
              <a:rPr lang="hr-HR" sz="2000" dirty="0">
                <a:latin typeface="Bahnschrift SemiLight"/>
              </a:rPr>
              <a:t> </a:t>
            </a:r>
            <a:r>
              <a:rPr lang="hr-HR" sz="2000" err="1">
                <a:latin typeface="Bahnschrift SemiLight"/>
              </a:rPr>
              <a:t>trends</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pain</a:t>
            </a:r>
            <a:r>
              <a:rPr lang="hr-HR" sz="2000" dirty="0">
                <a:latin typeface="Bahnschrift SemiLight"/>
              </a:rPr>
              <a:t> </a:t>
            </a:r>
            <a:r>
              <a:rPr lang="hr-HR" sz="2000" err="1">
                <a:latin typeface="Bahnschrift SemiLight"/>
              </a:rPr>
              <a:t>points</a:t>
            </a:r>
            <a:r>
              <a:rPr lang="hr-HR" sz="2000" dirty="0">
                <a:latin typeface="Bahnschrift SemiLight"/>
              </a:rPr>
              <a:t>.</a:t>
            </a:r>
            <a:endParaRPr lang="hr-HR" sz="2000" dirty="0"/>
          </a:p>
          <a:p>
            <a:pPr>
              <a:buFont typeface="Arial"/>
              <a:buChar char="•"/>
            </a:pPr>
            <a:r>
              <a:rPr lang="hr-HR" sz="2000" b="1" dirty="0">
                <a:highlight>
                  <a:srgbClr val="FFFF00"/>
                </a:highlight>
                <a:latin typeface="Bahnschrift SemiLight"/>
              </a:rPr>
              <a:t>Link data </a:t>
            </a:r>
            <a:r>
              <a:rPr lang="hr-HR" sz="2000" b="1" err="1">
                <a:highlight>
                  <a:srgbClr val="FFFF00"/>
                </a:highlight>
                <a:latin typeface="Bahnschrift SemiLight"/>
              </a:rPr>
              <a:t>with</a:t>
            </a:r>
            <a:r>
              <a:rPr lang="hr-HR" sz="2000" b="1" dirty="0">
                <a:highlight>
                  <a:srgbClr val="FFFF00"/>
                </a:highlight>
                <a:latin typeface="Bahnschrift SemiLight"/>
              </a:rPr>
              <a:t> design </a:t>
            </a:r>
            <a:r>
              <a:rPr lang="hr-HR" sz="2000" b="1" err="1">
                <a:highlight>
                  <a:srgbClr val="FFFF00"/>
                </a:highlight>
                <a:latin typeface="Bahnschrift SemiLight"/>
              </a:rPr>
              <a:t>decisions</a:t>
            </a:r>
            <a:r>
              <a:rPr lang="hr-HR" sz="2000" dirty="0">
                <a:highlight>
                  <a:srgbClr val="FFFF00"/>
                </a:highlight>
                <a:latin typeface="Bahnschrift SemiLight"/>
              </a:rPr>
              <a:t> </a:t>
            </a:r>
            <a:r>
              <a:rPr lang="hr-HR" sz="2000" dirty="0">
                <a:latin typeface="Bahnschrift SemiLight"/>
              </a:rPr>
              <a:t>to </a:t>
            </a:r>
            <a:r>
              <a:rPr lang="hr-HR" sz="2000" err="1">
                <a:latin typeface="Bahnschrift SemiLight"/>
              </a:rPr>
              <a:t>validate</a:t>
            </a:r>
            <a:r>
              <a:rPr lang="hr-HR" sz="2000" dirty="0">
                <a:latin typeface="Bahnschrift SemiLight"/>
              </a:rPr>
              <a:t> </a:t>
            </a:r>
            <a:r>
              <a:rPr lang="hr-HR" sz="2000" err="1">
                <a:latin typeface="Bahnschrift SemiLight"/>
              </a:rPr>
              <a:t>improvements</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guide</a:t>
            </a:r>
            <a:r>
              <a:rPr lang="hr-HR" sz="2000" dirty="0">
                <a:latin typeface="Bahnschrift SemiLight"/>
              </a:rPr>
              <a:t> </a:t>
            </a:r>
            <a:r>
              <a:rPr lang="hr-HR" sz="2000" err="1">
                <a:latin typeface="Bahnschrift SemiLight"/>
              </a:rPr>
              <a:t>iterations</a:t>
            </a:r>
            <a:r>
              <a:rPr lang="hr-HR" sz="2000" dirty="0">
                <a:latin typeface="Bahnschrift SemiLight"/>
              </a:rPr>
              <a:t>.</a:t>
            </a:r>
            <a:endParaRPr lang="hr-HR" sz="2000" dirty="0"/>
          </a:p>
          <a:p>
            <a:pPr>
              <a:buFont typeface="Arial"/>
              <a:buChar char="•"/>
            </a:pPr>
            <a:r>
              <a:rPr lang="hr-HR" sz="2000" b="1" err="1">
                <a:highlight>
                  <a:srgbClr val="FFFF00"/>
                </a:highlight>
                <a:latin typeface="Bahnschrift SemiLight"/>
              </a:rPr>
              <a:t>Communicate</a:t>
            </a:r>
            <a:r>
              <a:rPr lang="hr-HR" sz="2000" b="1" dirty="0">
                <a:highlight>
                  <a:srgbClr val="FFFF00"/>
                </a:highlight>
                <a:latin typeface="Bahnschrift SemiLight"/>
              </a:rPr>
              <a:t> </a:t>
            </a:r>
            <a:r>
              <a:rPr lang="hr-HR" sz="2000" b="1" err="1">
                <a:highlight>
                  <a:srgbClr val="FFFF00"/>
                </a:highlight>
                <a:latin typeface="Bahnschrift SemiLight"/>
              </a:rPr>
              <a:t>insights</a:t>
            </a:r>
            <a:r>
              <a:rPr lang="hr-HR" sz="2000" b="1" dirty="0">
                <a:highlight>
                  <a:srgbClr val="FFFF00"/>
                </a:highlight>
                <a:latin typeface="Bahnschrift SemiLight"/>
              </a:rPr>
              <a:t> </a:t>
            </a:r>
            <a:r>
              <a:rPr lang="hr-HR" sz="2000" b="1" err="1">
                <a:highlight>
                  <a:srgbClr val="FFFF00"/>
                </a:highlight>
                <a:latin typeface="Bahnschrift SemiLight"/>
              </a:rPr>
              <a:t>effectively</a:t>
            </a:r>
            <a:r>
              <a:rPr lang="hr-HR" sz="2000" dirty="0">
                <a:highlight>
                  <a:srgbClr val="FFFF00"/>
                </a:highlight>
                <a:latin typeface="Bahnschrift SemiLight"/>
              </a:rPr>
              <a:t> </a:t>
            </a:r>
            <a:r>
              <a:rPr lang="hr-HR" sz="2000" dirty="0">
                <a:latin typeface="Bahnschrift SemiLight"/>
              </a:rPr>
              <a:t>to </a:t>
            </a:r>
            <a:r>
              <a:rPr lang="hr-HR" sz="2000" err="1">
                <a:latin typeface="Bahnschrift SemiLight"/>
              </a:rPr>
              <a:t>stakeholders</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support</a:t>
            </a:r>
            <a:r>
              <a:rPr lang="hr-HR" sz="2000" dirty="0">
                <a:latin typeface="Bahnschrift SemiLight"/>
              </a:rPr>
              <a:t> a data-</a:t>
            </a:r>
            <a:r>
              <a:rPr lang="hr-HR" sz="2000" err="1">
                <a:latin typeface="Bahnschrift SemiLight"/>
              </a:rPr>
              <a:t>informed</a:t>
            </a:r>
            <a:r>
              <a:rPr lang="hr-HR" sz="2000" dirty="0">
                <a:latin typeface="Bahnschrift SemiLight"/>
              </a:rPr>
              <a:t> </a:t>
            </a:r>
            <a:r>
              <a:rPr lang="hr-HR" sz="2000" err="1">
                <a:latin typeface="Bahnschrift SemiLight"/>
              </a:rPr>
              <a:t>culture</a:t>
            </a:r>
            <a:r>
              <a:rPr lang="hr-HR" sz="2000" dirty="0">
                <a:latin typeface="Bahnschrift SemiLight"/>
              </a:rPr>
              <a:t>.</a:t>
            </a:r>
            <a:endParaRPr lang="hr-HR" sz="2000" dirty="0"/>
          </a:p>
          <a:p>
            <a:pPr marL="0" indent="0">
              <a:buNone/>
            </a:pPr>
            <a:endParaRPr lang="hr-HR" sz="2000" dirty="0"/>
          </a:p>
        </p:txBody>
      </p:sp>
    </p:spTree>
    <p:extLst>
      <p:ext uri="{BB962C8B-B14F-4D97-AF65-F5344CB8AC3E}">
        <p14:creationId xmlns:p14="http://schemas.microsoft.com/office/powerpoint/2010/main" val="2636571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01C54-89C1-8412-4016-7A966239FCCF}"/>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9E85575E-C9B7-1EEC-92CF-677987B75B41}"/>
              </a:ext>
            </a:extLst>
          </p:cNvPr>
          <p:cNvSpPr>
            <a:spLocks noGrp="1"/>
          </p:cNvSpPr>
          <p:nvPr>
            <p:ph type="title"/>
          </p:nvPr>
        </p:nvSpPr>
        <p:spPr/>
        <p:txBody>
          <a:bodyPr/>
          <a:lstStyle/>
          <a:p>
            <a:pPr>
              <a:lnSpc>
                <a:spcPct val="107000"/>
              </a:lnSpc>
              <a:spcAft>
                <a:spcPts val="800"/>
              </a:spcAft>
            </a:pPr>
            <a:r>
              <a:rPr lang="hr-HR" b="1" dirty="0" err="1">
                <a:latin typeface="Bahnschrift SemiBold"/>
              </a:rPr>
              <a:t>Example</a:t>
            </a:r>
            <a:r>
              <a:rPr lang="hr-HR" b="1" dirty="0">
                <a:latin typeface="Bahnschrift SemiBold"/>
              </a:rPr>
              <a:t> </a:t>
            </a:r>
            <a:r>
              <a:rPr lang="hr-HR" b="1" dirty="0" err="1">
                <a:latin typeface="Bahnschrift SemiBold"/>
              </a:rPr>
              <a:t>of</a:t>
            </a:r>
            <a:r>
              <a:rPr lang="hr-HR" b="1" dirty="0">
                <a:latin typeface="Bahnschrift SemiBold"/>
              </a:rPr>
              <a:t> </a:t>
            </a:r>
            <a:r>
              <a:rPr lang="hr-HR" b="1" dirty="0" err="1">
                <a:latin typeface="Bahnschrift SemiBold"/>
              </a:rPr>
              <a:t>an</a:t>
            </a:r>
            <a:r>
              <a:rPr lang="hr-HR" b="1" dirty="0">
                <a:latin typeface="Bahnschrift SemiBold"/>
              </a:rPr>
              <a:t> </a:t>
            </a:r>
            <a:r>
              <a:rPr lang="hr-HR" b="1" dirty="0" err="1">
                <a:latin typeface="Bahnschrift SemiBold"/>
              </a:rPr>
              <a:t>exercise</a:t>
            </a:r>
            <a:r>
              <a:rPr lang="hr-HR" b="1" dirty="0">
                <a:latin typeface="Bahnschrift SemiBold"/>
              </a:rPr>
              <a:t> : </a:t>
            </a:r>
            <a:r>
              <a:rPr lang="hr-HR" b="1" dirty="0" err="1">
                <a:latin typeface="Bahnschrift SemiBold"/>
              </a:rPr>
              <a:t>Metrics</a:t>
            </a:r>
            <a:endParaRPr lang="hr-HR" b="1" dirty="0" err="1">
              <a:latin typeface="Bahnschrift SemiBold"/>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C683DACE-38DB-B30F-BA15-5F69CC909F6E}"/>
              </a:ext>
            </a:extLst>
          </p:cNvPr>
          <p:cNvSpPr>
            <a:spLocks noGrp="1"/>
          </p:cNvSpPr>
          <p:nvPr>
            <p:ph idx="1"/>
          </p:nvPr>
        </p:nvSpPr>
        <p:spPr>
          <a:xfrm>
            <a:off x="5550408" y="1825625"/>
            <a:ext cx="5803392" cy="4351338"/>
          </a:xfrm>
        </p:spPr>
        <p:txBody>
          <a:bodyPr vert="horz" lIns="91440" tIns="45720" rIns="91440" bIns="45720" rtlCol="0" anchor="t">
            <a:normAutofit lnSpcReduction="10000"/>
          </a:bodyPr>
          <a:lstStyle/>
          <a:p>
            <a:pPr>
              <a:buNone/>
            </a:pPr>
            <a:r>
              <a:rPr lang="hr-HR" sz="2000" dirty="0" err="1">
                <a:latin typeface="Bahnschrift SemiLight"/>
              </a:rPr>
              <a:t>The</a:t>
            </a:r>
            <a:r>
              <a:rPr lang="hr-HR" sz="2000" dirty="0">
                <a:latin typeface="Bahnschrift SemiLight"/>
              </a:rPr>
              <a:t> </a:t>
            </a:r>
            <a:r>
              <a:rPr lang="hr-HR" sz="2000" dirty="0" err="1">
                <a:latin typeface="Bahnschrift SemiLight"/>
              </a:rPr>
              <a:t>dashbord</a:t>
            </a:r>
            <a:r>
              <a:rPr lang="hr-HR" sz="2000" dirty="0">
                <a:latin typeface="Bahnschrift SemiLight"/>
              </a:rPr>
              <a:t> </a:t>
            </a:r>
            <a:r>
              <a:rPr lang="hr-HR" sz="2000" dirty="0" err="1">
                <a:latin typeface="Bahnschrift SemiLight"/>
              </a:rPr>
              <a:t>discovery</a:t>
            </a:r>
            <a:r>
              <a:rPr lang="hr-HR" sz="2000" dirty="0">
                <a:latin typeface="Bahnschrift SemiLight"/>
              </a:rPr>
              <a:t> :</a:t>
            </a:r>
            <a:endParaRPr lang="fr-FR" sz="2000" dirty="0"/>
          </a:p>
          <a:p>
            <a:pPr>
              <a:buNone/>
            </a:pPr>
            <a:r>
              <a:rPr lang="hr-HR" sz="2000" err="1">
                <a:latin typeface="Bahnschrift SemiLight"/>
              </a:rPr>
              <a:t>We</a:t>
            </a:r>
            <a:r>
              <a:rPr lang="hr-HR" sz="2000" dirty="0">
                <a:latin typeface="Bahnschrift SemiLight"/>
              </a:rPr>
              <a:t> </a:t>
            </a:r>
            <a:r>
              <a:rPr lang="hr-HR" sz="2000" err="1">
                <a:latin typeface="Bahnschrift SemiLight"/>
              </a:rPr>
              <a:t>will</a:t>
            </a:r>
            <a:r>
              <a:rPr lang="hr-HR" sz="2000" dirty="0">
                <a:latin typeface="Bahnschrift SemiLight"/>
              </a:rPr>
              <a:t> </a:t>
            </a:r>
            <a:r>
              <a:rPr lang="hr-HR" sz="2000" err="1">
                <a:latin typeface="Bahnschrift SemiLight"/>
              </a:rPr>
              <a:t>ask</a:t>
            </a:r>
            <a:r>
              <a:rPr lang="hr-HR" sz="2000" dirty="0">
                <a:latin typeface="Bahnschrift SemiLight"/>
              </a:rPr>
              <a:t> </a:t>
            </a:r>
            <a:r>
              <a:rPr lang="hr-HR" sz="2000" err="1">
                <a:latin typeface="Bahnschrift SemiLight"/>
              </a:rPr>
              <a:t>participants</a:t>
            </a:r>
            <a:r>
              <a:rPr lang="hr-HR" sz="2000" dirty="0">
                <a:latin typeface="Bahnschrift SemiLight"/>
              </a:rPr>
              <a:t> to </a:t>
            </a:r>
            <a:r>
              <a:rPr lang="hr-HR" sz="2000" err="1">
                <a:latin typeface="Bahnschrift SemiLight"/>
              </a:rPr>
              <a:t>connect</a:t>
            </a:r>
            <a:r>
              <a:rPr lang="hr-HR" sz="2000" dirty="0">
                <a:latin typeface="Bahnschrift SemiLight"/>
              </a:rPr>
              <a:t> to a </a:t>
            </a:r>
            <a:r>
              <a:rPr lang="hr-HR" sz="2000" dirty="0">
                <a:highlight>
                  <a:srgbClr val="FFFF00"/>
                </a:highlight>
                <a:latin typeface="Bahnschrift SemiLight"/>
              </a:rPr>
              <a:t>Google Analytics demo </a:t>
            </a:r>
            <a:r>
              <a:rPr lang="hr-HR" sz="2000" err="1">
                <a:highlight>
                  <a:srgbClr val="FFFF00"/>
                </a:highlight>
                <a:latin typeface="Bahnschrift SemiLight"/>
              </a:rPr>
              <a:t>dashboard</a:t>
            </a:r>
            <a:r>
              <a:rPr lang="hr-HR" sz="2000" dirty="0">
                <a:latin typeface="Bahnschrift SemiLight"/>
              </a:rPr>
              <a:t> </a:t>
            </a:r>
            <a:r>
              <a:rPr lang="hr-HR" sz="2000" err="1">
                <a:latin typeface="Bahnschrift SemiLight"/>
              </a:rPr>
              <a:t>and</a:t>
            </a:r>
            <a:r>
              <a:rPr lang="hr-HR" sz="2000" dirty="0">
                <a:latin typeface="Bahnschrift SemiLight"/>
              </a:rPr>
              <a:t> </a:t>
            </a:r>
            <a:r>
              <a:rPr lang="hr-HR" sz="2000" err="1">
                <a:latin typeface="Bahnschrift SemiLight"/>
              </a:rPr>
              <a:t>try</a:t>
            </a:r>
            <a:r>
              <a:rPr lang="hr-HR" sz="2000" dirty="0">
                <a:latin typeface="Bahnschrift SemiLight"/>
              </a:rPr>
              <a:t> to </a:t>
            </a:r>
            <a:r>
              <a:rPr lang="hr-HR" sz="2000" err="1">
                <a:latin typeface="Bahnschrift SemiLight"/>
              </a:rPr>
              <a:t>find</a:t>
            </a:r>
            <a:r>
              <a:rPr lang="hr-HR" sz="2000" dirty="0">
                <a:latin typeface="Bahnschrift SemiLight"/>
              </a:rPr>
              <a:t> </a:t>
            </a:r>
            <a:r>
              <a:rPr lang="hr-HR" sz="2000" err="1">
                <a:latin typeface="Bahnschrift SemiLight"/>
              </a:rPr>
              <a:t>key</a:t>
            </a:r>
            <a:r>
              <a:rPr lang="hr-HR" sz="2000" dirty="0">
                <a:latin typeface="Bahnschrift SemiLight"/>
              </a:rPr>
              <a:t> </a:t>
            </a:r>
            <a:r>
              <a:rPr lang="hr-HR" sz="2000" err="1">
                <a:latin typeface="Bahnschrift SemiLight"/>
              </a:rPr>
              <a:t>metrics</a:t>
            </a:r>
            <a:r>
              <a:rPr lang="hr-HR" sz="2000" dirty="0">
                <a:latin typeface="Bahnschrift SemiLight"/>
              </a:rPr>
              <a:t>.</a:t>
            </a:r>
            <a:endParaRPr lang="fr-FR" sz="2000"/>
          </a:p>
          <a:p>
            <a:pPr>
              <a:buNone/>
            </a:pPr>
            <a:r>
              <a:rPr lang="hr-HR" sz="2000" dirty="0">
                <a:latin typeface="Bahnschrift SemiLight"/>
              </a:rPr>
              <a:t>🔗 </a:t>
            </a:r>
            <a:r>
              <a:rPr lang="hr-HR" sz="2000" dirty="0">
                <a:latin typeface="Bahnschrift SemiLight"/>
                <a:hlinkClick r:id="rId2"/>
              </a:rPr>
              <a:t>Google Analytics Demo Account</a:t>
            </a:r>
            <a:endParaRPr lang="hr-HR" sz="2000"/>
          </a:p>
          <a:p>
            <a:pPr>
              <a:buNone/>
            </a:pPr>
            <a:endParaRPr lang="hr-HR" sz="2000" dirty="0">
              <a:latin typeface="Bahnschrift SemiLight"/>
            </a:endParaRPr>
          </a:p>
          <a:p>
            <a:pPr>
              <a:buNone/>
            </a:pPr>
            <a:r>
              <a:rPr lang="hr-HR" sz="2000" dirty="0">
                <a:latin typeface="Bahnschrift SemiLight"/>
              </a:rPr>
              <a:t>For </a:t>
            </a:r>
            <a:r>
              <a:rPr lang="hr-HR" sz="2000" dirty="0" err="1">
                <a:latin typeface="Bahnschrift SemiLight"/>
              </a:rPr>
              <a:t>example</a:t>
            </a:r>
            <a:r>
              <a:rPr lang="hr-HR" sz="2000" dirty="0">
                <a:latin typeface="Bahnschrift SemiLight"/>
              </a:rPr>
              <a:t>, </a:t>
            </a:r>
            <a:r>
              <a:rPr lang="hr-HR" sz="2000" dirty="0" err="1">
                <a:latin typeface="Bahnschrift SemiLight"/>
              </a:rPr>
              <a:t>participants</a:t>
            </a:r>
            <a:r>
              <a:rPr lang="hr-HR" sz="2000" dirty="0">
                <a:latin typeface="Bahnschrift SemiLight"/>
              </a:rPr>
              <a:t> </a:t>
            </a:r>
            <a:r>
              <a:rPr lang="hr-HR" sz="2000" dirty="0" err="1">
                <a:latin typeface="Bahnschrift SemiLight"/>
              </a:rPr>
              <a:t>will</a:t>
            </a:r>
            <a:r>
              <a:rPr lang="hr-HR" sz="2000" dirty="0">
                <a:latin typeface="Bahnschrift SemiLight"/>
              </a:rPr>
              <a:t> </a:t>
            </a:r>
            <a:r>
              <a:rPr lang="hr-HR" sz="2000" dirty="0" err="1">
                <a:latin typeface="Bahnschrift SemiLight"/>
              </a:rPr>
              <a:t>explore</a:t>
            </a:r>
            <a:r>
              <a:rPr lang="hr-HR" sz="2000" dirty="0">
                <a:latin typeface="Bahnschrift SemiLight"/>
              </a:rPr>
              <a:t> </a:t>
            </a:r>
            <a:r>
              <a:rPr lang="hr-HR" sz="2000" dirty="0" err="1">
                <a:latin typeface="Bahnschrift SemiLight"/>
              </a:rPr>
              <a:t>questions</a:t>
            </a:r>
            <a:r>
              <a:rPr lang="hr-HR" sz="2000" dirty="0">
                <a:latin typeface="Bahnschrift SemiLight"/>
              </a:rPr>
              <a:t> </a:t>
            </a:r>
            <a:r>
              <a:rPr lang="hr-HR" sz="2000" dirty="0" err="1">
                <a:latin typeface="Bahnschrift SemiLight"/>
              </a:rPr>
              <a:t>such</a:t>
            </a:r>
            <a:r>
              <a:rPr lang="hr-HR" sz="2000" dirty="0">
                <a:latin typeface="Bahnschrift SemiLight"/>
              </a:rPr>
              <a:t> as:</a:t>
            </a:r>
            <a:endParaRPr lang="hr-HR" sz="2000"/>
          </a:p>
          <a:p>
            <a:pPr>
              <a:buFont typeface="Arial"/>
              <a:buChar char="•"/>
            </a:pPr>
            <a:r>
              <a:rPr lang="hr-HR" sz="2000" dirty="0" err="1">
                <a:latin typeface="Bahnschrift SemiLight"/>
              </a:rPr>
              <a:t>Where</a:t>
            </a:r>
            <a:r>
              <a:rPr lang="hr-HR" sz="2000" dirty="0">
                <a:latin typeface="Bahnschrift SemiLight"/>
              </a:rPr>
              <a:t> are </a:t>
            </a:r>
            <a:r>
              <a:rPr lang="hr-HR" sz="2000" dirty="0" err="1">
                <a:latin typeface="Bahnschrift SemiLight"/>
              </a:rPr>
              <a:t>the</a:t>
            </a:r>
            <a:r>
              <a:rPr lang="hr-HR" sz="2000" dirty="0">
                <a:latin typeface="Bahnschrift SemiLight"/>
              </a:rPr>
              <a:t> </a:t>
            </a:r>
            <a:r>
              <a:rPr lang="hr-HR" sz="2000" dirty="0" err="1">
                <a:latin typeface="Bahnschrift SemiLight"/>
              </a:rPr>
              <a:t>main</a:t>
            </a:r>
            <a:r>
              <a:rPr lang="hr-HR" sz="2000" dirty="0">
                <a:latin typeface="Bahnschrift SemiLight"/>
              </a:rPr>
              <a:t> </a:t>
            </a:r>
            <a:r>
              <a:rPr lang="hr-HR" sz="2000" dirty="0" err="1">
                <a:latin typeface="Bahnschrift SemiLight"/>
              </a:rPr>
              <a:t>users</a:t>
            </a:r>
            <a:r>
              <a:rPr lang="hr-HR" sz="2000" dirty="0">
                <a:latin typeface="Bahnschrift SemiLight"/>
              </a:rPr>
              <a:t> </a:t>
            </a:r>
            <a:r>
              <a:rPr lang="hr-HR" sz="2000" dirty="0" err="1">
                <a:latin typeface="Bahnschrift SemiLight"/>
              </a:rPr>
              <a:t>located</a:t>
            </a:r>
            <a:r>
              <a:rPr lang="hr-HR" sz="2000" dirty="0">
                <a:latin typeface="Bahnschrift SemiLight"/>
              </a:rPr>
              <a:t>?</a:t>
            </a:r>
            <a:endParaRPr lang="hr-HR" sz="2000"/>
          </a:p>
          <a:p>
            <a:pPr>
              <a:buFont typeface="Arial"/>
              <a:buChar char="•"/>
            </a:pPr>
            <a:r>
              <a:rPr lang="hr-HR" sz="2000" dirty="0" err="1">
                <a:latin typeface="Bahnschrift SemiLight"/>
              </a:rPr>
              <a:t>What</a:t>
            </a:r>
            <a:r>
              <a:rPr lang="hr-HR" sz="2000" dirty="0">
                <a:latin typeface="Bahnschrift SemiLight"/>
              </a:rPr>
              <a:t> are </a:t>
            </a:r>
            <a:r>
              <a:rPr lang="hr-HR" sz="2000" dirty="0" err="1">
                <a:latin typeface="Bahnschrift SemiLight"/>
              </a:rPr>
              <a:t>they</a:t>
            </a:r>
            <a:r>
              <a:rPr lang="hr-HR" sz="2000" dirty="0">
                <a:latin typeface="Bahnschrift SemiLight"/>
              </a:rPr>
              <a:t> </a:t>
            </a:r>
            <a:r>
              <a:rPr lang="hr-HR" sz="2000" dirty="0" err="1">
                <a:latin typeface="Bahnschrift SemiLight"/>
              </a:rPr>
              <a:t>buying</a:t>
            </a:r>
            <a:r>
              <a:rPr lang="hr-HR" sz="2000" dirty="0">
                <a:latin typeface="Bahnschrift SemiLight"/>
              </a:rPr>
              <a:t>?</a:t>
            </a:r>
            <a:endParaRPr lang="hr-HR" sz="2000"/>
          </a:p>
          <a:p>
            <a:pPr>
              <a:buFont typeface="Arial"/>
              <a:buChar char="•"/>
            </a:pPr>
            <a:r>
              <a:rPr lang="hr-HR" sz="2000" dirty="0">
                <a:latin typeface="Bahnschrift SemiLight"/>
              </a:rPr>
              <a:t>How </a:t>
            </a:r>
            <a:r>
              <a:rPr lang="hr-HR" sz="2000" dirty="0" err="1">
                <a:latin typeface="Bahnschrift SemiLight"/>
              </a:rPr>
              <a:t>did</a:t>
            </a:r>
            <a:r>
              <a:rPr lang="hr-HR" sz="2000" dirty="0">
                <a:latin typeface="Bahnschrift SemiLight"/>
              </a:rPr>
              <a:t> </a:t>
            </a:r>
            <a:r>
              <a:rPr lang="hr-HR" sz="2000" dirty="0" err="1">
                <a:latin typeface="Bahnschrift SemiLight"/>
              </a:rPr>
              <a:t>they</a:t>
            </a:r>
            <a:r>
              <a:rPr lang="hr-HR" sz="2000" dirty="0">
                <a:latin typeface="Bahnschrift SemiLight"/>
              </a:rPr>
              <a:t> </a:t>
            </a:r>
            <a:r>
              <a:rPr lang="hr-HR" sz="2000" dirty="0" err="1">
                <a:latin typeface="Bahnschrift SemiLight"/>
              </a:rPr>
              <a:t>arrive</a:t>
            </a:r>
            <a:r>
              <a:rPr lang="hr-HR" sz="2000" dirty="0">
                <a:latin typeface="Bahnschrift SemiLight"/>
              </a:rPr>
              <a:t> on </a:t>
            </a:r>
            <a:r>
              <a:rPr lang="hr-HR" sz="2000" dirty="0" err="1">
                <a:latin typeface="Bahnschrift SemiLight"/>
              </a:rPr>
              <a:t>the</a:t>
            </a:r>
            <a:r>
              <a:rPr lang="hr-HR" sz="2000" dirty="0">
                <a:latin typeface="Bahnschrift SemiLight"/>
              </a:rPr>
              <a:t> </a:t>
            </a:r>
            <a:r>
              <a:rPr lang="hr-HR" sz="2000" dirty="0" err="1">
                <a:latin typeface="Bahnschrift SemiLight"/>
              </a:rPr>
              <a:t>website</a:t>
            </a:r>
            <a:r>
              <a:rPr lang="hr-HR" sz="2000" dirty="0">
                <a:latin typeface="Bahnschrift SemiLight"/>
              </a:rPr>
              <a:t>?</a:t>
            </a:r>
            <a:endParaRPr lang="hr-HR" sz="2000"/>
          </a:p>
          <a:p>
            <a:pPr>
              <a:buFont typeface="Arial"/>
              <a:buChar char="•"/>
            </a:pPr>
            <a:r>
              <a:rPr lang="hr-HR" sz="2000" err="1">
                <a:latin typeface="Bahnschrift SemiLight"/>
              </a:rPr>
              <a:t>Where</a:t>
            </a:r>
            <a:r>
              <a:rPr lang="hr-HR" sz="2000" dirty="0">
                <a:latin typeface="Bahnschrift SemiLight"/>
              </a:rPr>
              <a:t> do </a:t>
            </a:r>
            <a:r>
              <a:rPr lang="hr-HR" sz="2000" err="1">
                <a:latin typeface="Bahnschrift SemiLight"/>
              </a:rPr>
              <a:t>they</a:t>
            </a:r>
            <a:r>
              <a:rPr lang="hr-HR" sz="2000" dirty="0">
                <a:latin typeface="Bahnschrift SemiLight"/>
              </a:rPr>
              <a:t> </a:t>
            </a:r>
            <a:r>
              <a:rPr lang="hr-HR" sz="2000" err="1">
                <a:latin typeface="Bahnschrift SemiLight"/>
              </a:rPr>
              <a:t>click</a:t>
            </a:r>
            <a:r>
              <a:rPr lang="hr-HR" sz="2000" dirty="0">
                <a:latin typeface="Bahnschrift SemiLight"/>
              </a:rPr>
              <a:t>?</a:t>
            </a:r>
            <a:endParaRPr lang="hr-HR" sz="2000" dirty="0"/>
          </a:p>
          <a:p>
            <a:pPr marL="0" indent="0">
              <a:buNone/>
            </a:pPr>
            <a:endParaRPr lang="hr-HR" dirty="0"/>
          </a:p>
          <a:p>
            <a:pPr marL="0" indent="0">
              <a:buNone/>
            </a:pPr>
            <a:endParaRPr lang="hr-HR" dirty="0"/>
          </a:p>
          <a:p>
            <a:pPr marL="0" indent="0">
              <a:buNone/>
            </a:pPr>
            <a:endParaRPr lang="hr-HR" dirty="0"/>
          </a:p>
        </p:txBody>
      </p:sp>
      <p:pic>
        <p:nvPicPr>
          <p:cNvPr id="7" name="Image 6" descr="Une image contenant texte, capture d’écran, Police, logiciel&#10;&#10;Le contenu généré par l’IA peut être incorrect.">
            <a:extLst>
              <a:ext uri="{FF2B5EF4-FFF2-40B4-BE49-F238E27FC236}">
                <a16:creationId xmlns:a16="http://schemas.microsoft.com/office/drawing/2014/main" id="{AAB122B0-2491-EE3A-9607-4D9473DF29C4}"/>
              </a:ext>
            </a:extLst>
          </p:cNvPr>
          <p:cNvPicPr>
            <a:picLocks noChangeAspect="1"/>
          </p:cNvPicPr>
          <p:nvPr/>
        </p:nvPicPr>
        <p:blipFill>
          <a:blip r:embed="rId3"/>
          <a:srcRect l="6611" r="6611"/>
          <a:stretch>
            <a:fillRect/>
          </a:stretch>
        </p:blipFill>
        <p:spPr>
          <a:xfrm>
            <a:off x="400935" y="2014968"/>
            <a:ext cx="4761385" cy="3132934"/>
          </a:xfrm>
          <a:prstGeom prst="rect">
            <a:avLst/>
          </a:prstGeom>
        </p:spPr>
      </p:pic>
    </p:spTree>
    <p:extLst>
      <p:ext uri="{BB962C8B-B14F-4D97-AF65-F5344CB8AC3E}">
        <p14:creationId xmlns:p14="http://schemas.microsoft.com/office/powerpoint/2010/main" val="3649354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E2BD-0B34-F351-EA7E-C73A5BEE60D0}"/>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40881FA8-4379-E8D9-FE7F-FDC9D5226E7F}"/>
              </a:ext>
            </a:extLst>
          </p:cNvPr>
          <p:cNvSpPr>
            <a:spLocks noGrp="1"/>
          </p:cNvSpPr>
          <p:nvPr>
            <p:ph type="title"/>
          </p:nvPr>
        </p:nvSpPr>
        <p:spPr/>
        <p:txBody>
          <a:bodyPr/>
          <a:lstStyle/>
          <a:p>
            <a:pPr>
              <a:lnSpc>
                <a:spcPct val="107000"/>
              </a:lnSpc>
              <a:spcAft>
                <a:spcPts val="800"/>
              </a:spcAft>
            </a:pPr>
            <a:r>
              <a:rPr lang="fr-BE" b="1" dirty="0"/>
              <a:t>Project</a:t>
            </a:r>
            <a:endParaRPr lang="fr-BE" b="1" dirty="0">
              <a:latin typeface="Bahnschrift SemiLight" panose="020B0502040204020203" pitchFamily="34" charset="0"/>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DE468FCC-6C8E-79D6-D1AA-85421A7C5A72}"/>
              </a:ext>
            </a:extLst>
          </p:cNvPr>
          <p:cNvSpPr>
            <a:spLocks noGrp="1"/>
          </p:cNvSpPr>
          <p:nvPr>
            <p:ph idx="1"/>
          </p:nvPr>
        </p:nvSpPr>
        <p:spPr/>
        <p:txBody>
          <a:bodyPr>
            <a:normAutofit/>
          </a:bodyPr>
          <a:lstStyle/>
          <a:p>
            <a:pPr marL="0" indent="0">
              <a:buNone/>
            </a:pPr>
            <a:r>
              <a:rPr lang="hr-HR" dirty="0"/>
              <a:t>Objectives –</a:t>
            </a:r>
            <a:r>
              <a:rPr lang="fr-BE" dirty="0"/>
              <a:t> </a:t>
            </a:r>
            <a:r>
              <a:rPr lang="en-US" dirty="0"/>
              <a:t> </a:t>
            </a:r>
            <a:r>
              <a:rPr lang="en-US" b="1" dirty="0">
                <a:highlight>
                  <a:srgbClr val="FFFF00"/>
                </a:highlight>
              </a:rPr>
              <a:t>Realize individually a final deliverable </a:t>
            </a:r>
            <a:r>
              <a:rPr lang="en-US" b="1" dirty="0"/>
              <a:t>(explained in the first lesson)</a:t>
            </a:r>
          </a:p>
          <a:p>
            <a:pPr marL="0" indent="0">
              <a:buNone/>
            </a:pPr>
            <a:r>
              <a:rPr lang="en-US" dirty="0"/>
              <a:t>Throughout all lessons, work on the aspects covered in class in order to incorporate them into the final project.</a:t>
            </a:r>
            <a:endParaRPr lang="fr-BE" dirty="0"/>
          </a:p>
        </p:txBody>
      </p:sp>
    </p:spTree>
    <p:extLst>
      <p:ext uri="{BB962C8B-B14F-4D97-AF65-F5344CB8AC3E}">
        <p14:creationId xmlns:p14="http://schemas.microsoft.com/office/powerpoint/2010/main" val="3579389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C8291-E469-E101-17C3-6581A389AEE0}"/>
              </a:ext>
            </a:extLst>
          </p:cNvPr>
          <p:cNvSpPr>
            <a:spLocks noGrp="1"/>
          </p:cNvSpPr>
          <p:nvPr>
            <p:ph type="title"/>
          </p:nvPr>
        </p:nvSpPr>
        <p:spPr/>
        <p:txBody>
          <a:bodyPr/>
          <a:lstStyle/>
          <a:p>
            <a:r>
              <a:rPr lang="fr-FR" dirty="0"/>
              <a:t>Project</a:t>
            </a:r>
            <a:br>
              <a:rPr lang="fr-FR" dirty="0"/>
            </a:br>
            <a:r>
              <a:rPr lang="fr-FR" sz="2800" dirty="0" err="1"/>
              <a:t>What</a:t>
            </a:r>
            <a:r>
              <a:rPr lang="fr-FR" sz="2800" dirty="0"/>
              <a:t> the </a:t>
            </a:r>
            <a:r>
              <a:rPr lang="fr-FR" sz="2800" dirty="0" err="1"/>
              <a:t>theme</a:t>
            </a:r>
            <a:r>
              <a:rPr lang="fr-FR" sz="2800" dirty="0"/>
              <a:t> </a:t>
            </a:r>
            <a:r>
              <a:rPr lang="fr-FR" sz="2800" dirty="0" err="1"/>
              <a:t>again</a:t>
            </a:r>
            <a:r>
              <a:rPr lang="fr-FR" sz="2800" dirty="0"/>
              <a:t>?</a:t>
            </a:r>
            <a:endParaRPr lang="fr-BE" dirty="0"/>
          </a:p>
        </p:txBody>
      </p:sp>
      <p:sp>
        <p:nvSpPr>
          <p:cNvPr id="3" name="Content Placeholder 2">
            <a:extLst>
              <a:ext uri="{FF2B5EF4-FFF2-40B4-BE49-F238E27FC236}">
                <a16:creationId xmlns:a16="http://schemas.microsoft.com/office/drawing/2014/main" id="{652393AF-A185-435D-153D-EA4386FEB72C}"/>
              </a:ext>
            </a:extLst>
          </p:cNvPr>
          <p:cNvSpPr>
            <a:spLocks noGrp="1"/>
          </p:cNvSpPr>
          <p:nvPr>
            <p:ph idx="1"/>
          </p:nvPr>
        </p:nvSpPr>
        <p:spPr>
          <a:xfrm>
            <a:off x="838200" y="1825625"/>
            <a:ext cx="10799618" cy="4351338"/>
          </a:xfrm>
        </p:spPr>
        <p:txBody>
          <a:bodyPr vert="horz" lIns="91440" tIns="45720" rIns="91440" bIns="45720" rtlCol="0" anchor="t">
            <a:normAutofit fontScale="85000" lnSpcReduction="20000"/>
          </a:bodyPr>
          <a:lstStyle/>
          <a:p>
            <a:pPr marL="0" indent="0">
              <a:buNone/>
            </a:pPr>
            <a:r>
              <a:rPr lang="en-US" b="0" i="0" dirty="0" err="1">
                <a:effectLst/>
                <a:latin typeface="Bahnschrift SemiLight"/>
              </a:rPr>
              <a:t>CraftEase</a:t>
            </a:r>
            <a:r>
              <a:rPr lang="en-US" b="0" i="0" dirty="0">
                <a:effectLst/>
                <a:latin typeface="Bahnschrift SemiLight"/>
              </a:rPr>
              <a:t> is a web application solution developed for home improvement retailers who want to </a:t>
            </a:r>
            <a:r>
              <a:rPr lang="en-US" b="0" i="0" dirty="0">
                <a:effectLst/>
                <a:highlight>
                  <a:srgbClr val="FFFF00"/>
                </a:highlight>
                <a:latin typeface="Bahnschrift SemiLight"/>
              </a:rPr>
              <a:t>enhance customer engagement </a:t>
            </a:r>
            <a:r>
              <a:rPr lang="en-US" b="0" i="0" dirty="0">
                <a:effectLst/>
                <a:latin typeface="Bahnschrift SemiLight"/>
              </a:rPr>
              <a:t>directly through their website. </a:t>
            </a:r>
          </a:p>
          <a:p>
            <a:pPr marL="0" indent="0">
              <a:buNone/>
            </a:pPr>
            <a:r>
              <a:rPr lang="en-US" b="0" i="0" dirty="0">
                <a:effectLst/>
              </a:rPr>
              <a:t>Our goal is to provide your store with an integrated </a:t>
            </a:r>
            <a:r>
              <a:rPr lang="en-US" b="0" i="0" dirty="0">
                <a:effectLst/>
                <a:highlight>
                  <a:srgbClr val="FFFF00"/>
                </a:highlight>
              </a:rPr>
              <a:t>digital service that helps manage DIY workshop registrations, promote project tutorials, and track tool/material availability in real time</a:t>
            </a:r>
            <a:r>
              <a:rPr lang="en-US" b="0" i="0" dirty="0">
                <a:effectLst/>
              </a:rPr>
              <a:t>.</a:t>
            </a:r>
          </a:p>
          <a:p>
            <a:pPr marL="0" indent="0">
              <a:buNone/>
            </a:pPr>
            <a:br>
              <a:rPr lang="en-US" dirty="0"/>
            </a:br>
            <a:r>
              <a:rPr lang="en-US" b="0" i="0" dirty="0">
                <a:effectLst/>
              </a:rPr>
              <a:t>The platform is designed to be seamlessly embedded into your existing website. It is user-friendly, secure, and adaptable to your branding and customer needs. Features include personalized project recommendations, booking management, customer feedback tools, and analytics for store teams.</a:t>
            </a:r>
          </a:p>
          <a:p>
            <a:pPr marL="0" indent="0">
              <a:buNone/>
            </a:pPr>
            <a:br>
              <a:rPr lang="en-US" dirty="0"/>
            </a:br>
            <a:r>
              <a:rPr lang="en-US" b="0" i="0" dirty="0">
                <a:effectLst/>
              </a:rPr>
              <a:t>By offering this added-value service, your store becomes more than a point of sale — it becomes a DIY destination.</a:t>
            </a:r>
            <a:endParaRPr lang="hr-HR" dirty="0"/>
          </a:p>
          <a:p>
            <a:endParaRPr lang="fr-BE" dirty="0"/>
          </a:p>
        </p:txBody>
      </p:sp>
    </p:spTree>
    <p:extLst>
      <p:ext uri="{BB962C8B-B14F-4D97-AF65-F5344CB8AC3E}">
        <p14:creationId xmlns:p14="http://schemas.microsoft.com/office/powerpoint/2010/main" val="2453447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3727C-1195-8B7A-A573-C05AD04D93AA}"/>
              </a:ext>
            </a:extLst>
          </p:cNvPr>
          <p:cNvSpPr>
            <a:spLocks noGrp="1"/>
          </p:cNvSpPr>
          <p:nvPr>
            <p:ph type="title"/>
          </p:nvPr>
        </p:nvSpPr>
        <p:spPr/>
        <p:txBody>
          <a:bodyPr/>
          <a:lstStyle/>
          <a:p>
            <a:r>
              <a:rPr lang="en-US" b="1" dirty="0"/>
              <a:t>Project</a:t>
            </a:r>
            <a:br>
              <a:rPr lang="en-US" b="1" dirty="0"/>
            </a:br>
            <a:r>
              <a:rPr lang="en-US" sz="2800" b="1" dirty="0"/>
              <a:t>Objective</a:t>
            </a:r>
            <a:endParaRPr lang="fr-BE" dirty="0"/>
          </a:p>
        </p:txBody>
      </p:sp>
      <p:sp>
        <p:nvSpPr>
          <p:cNvPr id="3" name="Content Placeholder 2">
            <a:extLst>
              <a:ext uri="{FF2B5EF4-FFF2-40B4-BE49-F238E27FC236}">
                <a16:creationId xmlns:a16="http://schemas.microsoft.com/office/drawing/2014/main" id="{E01C9DB0-0D2B-1A6B-BD96-5772E8E10E2F}"/>
              </a:ext>
            </a:extLst>
          </p:cNvPr>
          <p:cNvSpPr>
            <a:spLocks noGrp="1"/>
          </p:cNvSpPr>
          <p:nvPr>
            <p:ph idx="1"/>
          </p:nvPr>
        </p:nvSpPr>
        <p:spPr/>
        <p:txBody>
          <a:bodyPr>
            <a:normAutofit lnSpcReduction="10000"/>
          </a:bodyPr>
          <a:lstStyle/>
          <a:p>
            <a:pPr marL="0" indent="0">
              <a:buNone/>
            </a:pPr>
            <a:r>
              <a:rPr lang="en-US" dirty="0"/>
              <a:t>Design the interface for a web application dedicated to home improvement retailers who want to boost customer engagement through their website.</a:t>
            </a:r>
          </a:p>
          <a:p>
            <a:pPr>
              <a:buNone/>
            </a:pPr>
            <a:endParaRPr lang="en-US" dirty="0"/>
          </a:p>
          <a:p>
            <a:pPr>
              <a:buNone/>
            </a:pPr>
            <a:r>
              <a:rPr lang="en-US" dirty="0"/>
              <a:t>This integrated solution will allow users to:</a:t>
            </a:r>
          </a:p>
          <a:p>
            <a:pPr>
              <a:buFont typeface="Arial" panose="020B0604020202020204" pitchFamily="34" charset="0"/>
              <a:buChar char="•"/>
            </a:pPr>
            <a:r>
              <a:rPr lang="en-US" dirty="0"/>
              <a:t>Register for DIY workshops</a:t>
            </a:r>
          </a:p>
          <a:p>
            <a:pPr>
              <a:buFont typeface="Arial" panose="020B0604020202020204" pitchFamily="34" charset="0"/>
              <a:buChar char="•"/>
            </a:pPr>
            <a:r>
              <a:rPr lang="en-US" dirty="0"/>
              <a:t>Browse project tutorials</a:t>
            </a:r>
          </a:p>
          <a:p>
            <a:pPr>
              <a:buFont typeface="Arial" panose="020B0604020202020204" pitchFamily="34" charset="0"/>
              <a:buChar char="•"/>
            </a:pPr>
            <a:r>
              <a:rPr lang="en-US" dirty="0"/>
              <a:t>Check real-time tool and material availability</a:t>
            </a:r>
          </a:p>
          <a:p>
            <a:r>
              <a:rPr lang="en-US" dirty="0"/>
              <a:t>The platform must be embeddable into existing websites, fully customizable, user-friendly, and secure.</a:t>
            </a:r>
          </a:p>
          <a:p>
            <a:endParaRPr lang="fr-BE" dirty="0"/>
          </a:p>
        </p:txBody>
      </p:sp>
    </p:spTree>
    <p:extLst>
      <p:ext uri="{BB962C8B-B14F-4D97-AF65-F5344CB8AC3E}">
        <p14:creationId xmlns:p14="http://schemas.microsoft.com/office/powerpoint/2010/main" val="799185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A52A-1378-E223-D5D1-BBD80E142F87}"/>
              </a:ext>
            </a:extLst>
          </p:cNvPr>
          <p:cNvSpPr>
            <a:spLocks noGrp="1"/>
          </p:cNvSpPr>
          <p:nvPr>
            <p:ph type="title"/>
          </p:nvPr>
        </p:nvSpPr>
        <p:spPr/>
        <p:txBody>
          <a:bodyPr/>
          <a:lstStyle/>
          <a:p>
            <a:r>
              <a:rPr lang="fr-BE" dirty="0"/>
              <a:t>Who’s </a:t>
            </a:r>
            <a:r>
              <a:rPr lang="fr-BE" dirty="0" err="1"/>
              <a:t>who</a:t>
            </a:r>
            <a:endParaRPr lang="fr-BE" dirty="0"/>
          </a:p>
        </p:txBody>
      </p:sp>
      <p:sp>
        <p:nvSpPr>
          <p:cNvPr id="3" name="Content Placeholder 2">
            <a:extLst>
              <a:ext uri="{FF2B5EF4-FFF2-40B4-BE49-F238E27FC236}">
                <a16:creationId xmlns:a16="http://schemas.microsoft.com/office/drawing/2014/main" id="{84810318-F52D-882D-EBBF-CEBCDE257C96}"/>
              </a:ext>
            </a:extLst>
          </p:cNvPr>
          <p:cNvSpPr>
            <a:spLocks noGrp="1"/>
          </p:cNvSpPr>
          <p:nvPr>
            <p:ph idx="1"/>
          </p:nvPr>
        </p:nvSpPr>
        <p:spPr/>
        <p:txBody>
          <a:bodyPr>
            <a:normAutofit/>
          </a:bodyPr>
          <a:lstStyle/>
          <a:p>
            <a:pPr marL="0" indent="0" algn="ctr">
              <a:buNone/>
            </a:pPr>
            <a:endParaRPr lang="fr-BE" sz="6000" dirty="0"/>
          </a:p>
          <a:p>
            <a:pPr marL="0" indent="0" algn="ctr">
              <a:buNone/>
            </a:pPr>
            <a:r>
              <a:rPr lang="fr-BE" sz="6000" dirty="0" err="1"/>
              <a:t>Helloooo</a:t>
            </a:r>
            <a:r>
              <a:rPr lang="fr-BE" sz="6000" dirty="0"/>
              <a:t>!</a:t>
            </a:r>
          </a:p>
          <a:p>
            <a:pPr marL="0" indent="0" algn="ctr">
              <a:buNone/>
            </a:pPr>
            <a:r>
              <a:rPr lang="fr-BE" sz="6000" dirty="0"/>
              <a:t>Nice to </a:t>
            </a:r>
            <a:r>
              <a:rPr lang="fr-BE" sz="6000" dirty="0" err="1">
                <a:highlight>
                  <a:srgbClr val="FFFF00"/>
                </a:highlight>
              </a:rPr>
              <a:t>meet</a:t>
            </a:r>
            <a:r>
              <a:rPr lang="fr-BE" sz="6000" dirty="0"/>
              <a:t> </a:t>
            </a:r>
          </a:p>
          <a:p>
            <a:pPr marL="0" indent="0" algn="ctr">
              <a:buNone/>
            </a:pPr>
            <a:r>
              <a:rPr lang="fr-BE" sz="6000" b="1" dirty="0"/>
              <a:t>You !</a:t>
            </a:r>
          </a:p>
        </p:txBody>
      </p:sp>
    </p:spTree>
    <p:extLst>
      <p:ext uri="{BB962C8B-B14F-4D97-AF65-F5344CB8AC3E}">
        <p14:creationId xmlns:p14="http://schemas.microsoft.com/office/powerpoint/2010/main" val="2058629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DEC8-A464-F80F-0F78-5FBBE6ACD102}"/>
              </a:ext>
            </a:extLst>
          </p:cNvPr>
          <p:cNvSpPr>
            <a:spLocks noGrp="1"/>
          </p:cNvSpPr>
          <p:nvPr>
            <p:ph type="title"/>
          </p:nvPr>
        </p:nvSpPr>
        <p:spPr/>
        <p:txBody>
          <a:bodyPr/>
          <a:lstStyle/>
          <a:p>
            <a:r>
              <a:rPr lang="en-US" dirty="0"/>
              <a:t>Project</a:t>
            </a:r>
            <a:br>
              <a:rPr lang="en-US" dirty="0"/>
            </a:br>
            <a:r>
              <a:rPr lang="en-US" sz="2800" dirty="0"/>
              <a:t>Expected Deliverable</a:t>
            </a:r>
            <a:endParaRPr lang="fr-BE" dirty="0"/>
          </a:p>
        </p:txBody>
      </p:sp>
      <p:sp>
        <p:nvSpPr>
          <p:cNvPr id="3" name="Content Placeholder 2">
            <a:extLst>
              <a:ext uri="{FF2B5EF4-FFF2-40B4-BE49-F238E27FC236}">
                <a16:creationId xmlns:a16="http://schemas.microsoft.com/office/drawing/2014/main" id="{4097479F-694D-3151-FFE1-56175031DD59}"/>
              </a:ext>
            </a:extLst>
          </p:cNvPr>
          <p:cNvSpPr>
            <a:spLocks noGrp="1"/>
          </p:cNvSpPr>
          <p:nvPr>
            <p:ph idx="1"/>
          </p:nvPr>
        </p:nvSpPr>
        <p:spPr/>
        <p:txBody>
          <a:bodyPr>
            <a:normAutofit fontScale="92500" lnSpcReduction="20000"/>
          </a:bodyPr>
          <a:lstStyle/>
          <a:p>
            <a:r>
              <a:rPr lang="en-US" dirty="0"/>
              <a:t>You will create a </a:t>
            </a:r>
            <a:r>
              <a:rPr lang="en-US" dirty="0">
                <a:highlight>
                  <a:srgbClr val="FFFF00"/>
                </a:highlight>
              </a:rPr>
              <a:t>high-fidelity interactive prototype </a:t>
            </a:r>
            <a:r>
              <a:rPr lang="en-US" dirty="0"/>
              <a:t>(mobile or desktop) including the core features of </a:t>
            </a:r>
            <a:r>
              <a:rPr lang="en-US" dirty="0" err="1"/>
              <a:t>CraftEase</a:t>
            </a:r>
            <a:r>
              <a:rPr lang="en-US" dirty="0"/>
              <a:t>.</a:t>
            </a:r>
          </a:p>
          <a:p>
            <a:r>
              <a:rPr lang="en-US" dirty="0"/>
              <a:t>The result should be </a:t>
            </a:r>
            <a:r>
              <a:rPr lang="en-US" dirty="0">
                <a:highlight>
                  <a:srgbClr val="FFFF00"/>
                </a:highlight>
              </a:rPr>
              <a:t>portfolio-ready</a:t>
            </a:r>
            <a:r>
              <a:rPr lang="en-US" dirty="0"/>
              <a:t> and </a:t>
            </a:r>
            <a:r>
              <a:rPr lang="en-US" dirty="0">
                <a:highlight>
                  <a:srgbClr val="FFFF00"/>
                </a:highlight>
              </a:rPr>
              <a:t>professionally presented</a:t>
            </a:r>
            <a:r>
              <a:rPr lang="en-US" dirty="0"/>
              <a:t>. </a:t>
            </a:r>
          </a:p>
          <a:p>
            <a:r>
              <a:rPr lang="en-US" dirty="0"/>
              <a:t>You are expected to deliver:</a:t>
            </a:r>
          </a:p>
          <a:p>
            <a:pPr lvl="1"/>
            <a:r>
              <a:rPr lang="en-US" dirty="0"/>
              <a:t>A clear definition of the user problem</a:t>
            </a:r>
          </a:p>
          <a:p>
            <a:pPr lvl="1"/>
            <a:r>
              <a:rPr lang="en-US" dirty="0"/>
              <a:t>A brief benchmark of 3 competing solutions</a:t>
            </a:r>
          </a:p>
          <a:p>
            <a:pPr lvl="1"/>
            <a:r>
              <a:rPr lang="en-US" dirty="0"/>
              <a:t>One or more user personas</a:t>
            </a:r>
          </a:p>
          <a:p>
            <a:pPr lvl="1"/>
            <a:r>
              <a:rPr lang="en-US" dirty="0"/>
              <a:t>A user journey or key user flow</a:t>
            </a:r>
          </a:p>
          <a:p>
            <a:pPr lvl="1"/>
            <a:r>
              <a:rPr lang="en-US" dirty="0"/>
              <a:t>Low-fidelity and high-fidelity wireframes</a:t>
            </a:r>
          </a:p>
          <a:p>
            <a:pPr lvl="1"/>
            <a:r>
              <a:rPr lang="en-US" dirty="0"/>
              <a:t>An interactive prototype (Figma)</a:t>
            </a:r>
          </a:p>
          <a:p>
            <a:pPr lvl="1"/>
            <a:r>
              <a:rPr lang="en-US" dirty="0"/>
              <a:t>A mini design system (typography, color palette, components, icons)</a:t>
            </a:r>
          </a:p>
          <a:p>
            <a:pPr lvl="1"/>
            <a:r>
              <a:rPr lang="en-US" dirty="0"/>
              <a:t>A short documentation or video explaining your design decisions</a:t>
            </a:r>
          </a:p>
          <a:p>
            <a:pPr lvl="1"/>
            <a:r>
              <a:rPr lang="en-US" dirty="0"/>
              <a:t>A pitch or oral presentation to defend your design choices</a:t>
            </a:r>
            <a:endParaRPr lang="fr-BE" dirty="0"/>
          </a:p>
        </p:txBody>
      </p:sp>
    </p:spTree>
    <p:extLst>
      <p:ext uri="{BB962C8B-B14F-4D97-AF65-F5344CB8AC3E}">
        <p14:creationId xmlns:p14="http://schemas.microsoft.com/office/powerpoint/2010/main" val="1748759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EE44-4731-EFF2-A6DE-30E8423CACAB}"/>
              </a:ext>
            </a:extLst>
          </p:cNvPr>
          <p:cNvSpPr>
            <a:spLocks noGrp="1"/>
          </p:cNvSpPr>
          <p:nvPr>
            <p:ph type="title"/>
          </p:nvPr>
        </p:nvSpPr>
        <p:spPr/>
        <p:txBody>
          <a:bodyPr/>
          <a:lstStyle/>
          <a:p>
            <a:r>
              <a:rPr lang="fr-BE" dirty="0"/>
              <a:t>Project</a:t>
            </a:r>
            <a:br>
              <a:rPr lang="fr-BE" dirty="0"/>
            </a:br>
            <a:r>
              <a:rPr lang="fr-BE" sz="2800" dirty="0" err="1"/>
              <a:t>Suggested</a:t>
            </a:r>
            <a:r>
              <a:rPr lang="fr-BE" sz="2800" dirty="0"/>
              <a:t> </a:t>
            </a:r>
            <a:r>
              <a:rPr lang="fr-BE" sz="2800" dirty="0" err="1"/>
              <a:t>schedule</a:t>
            </a:r>
            <a:endParaRPr lang="fr-BE" dirty="0"/>
          </a:p>
        </p:txBody>
      </p:sp>
      <p:graphicFrame>
        <p:nvGraphicFramePr>
          <p:cNvPr id="7" name="Table 6">
            <a:extLst>
              <a:ext uri="{FF2B5EF4-FFF2-40B4-BE49-F238E27FC236}">
                <a16:creationId xmlns:a16="http://schemas.microsoft.com/office/drawing/2014/main" id="{B2215D52-289B-D857-8992-5FEDD98F8ED0}"/>
              </a:ext>
            </a:extLst>
          </p:cNvPr>
          <p:cNvGraphicFramePr>
            <a:graphicFrameLocks noGrp="1"/>
          </p:cNvGraphicFramePr>
          <p:nvPr/>
        </p:nvGraphicFramePr>
        <p:xfrm>
          <a:off x="838200" y="2035334"/>
          <a:ext cx="10515600" cy="2834640"/>
        </p:xfrm>
        <a:graphic>
          <a:graphicData uri="http://schemas.openxmlformats.org/drawingml/2006/table">
            <a:tbl>
              <a:tblPr/>
              <a:tblGrid>
                <a:gridCol w="2957945">
                  <a:extLst>
                    <a:ext uri="{9D8B030D-6E8A-4147-A177-3AD203B41FA5}">
                      <a16:colId xmlns:a16="http://schemas.microsoft.com/office/drawing/2014/main" val="1678928804"/>
                    </a:ext>
                  </a:extLst>
                </a:gridCol>
                <a:gridCol w="2022764">
                  <a:extLst>
                    <a:ext uri="{9D8B030D-6E8A-4147-A177-3AD203B41FA5}">
                      <a16:colId xmlns:a16="http://schemas.microsoft.com/office/drawing/2014/main" val="2113089460"/>
                    </a:ext>
                  </a:extLst>
                </a:gridCol>
                <a:gridCol w="5534891">
                  <a:extLst>
                    <a:ext uri="{9D8B030D-6E8A-4147-A177-3AD203B41FA5}">
                      <a16:colId xmlns:a16="http://schemas.microsoft.com/office/drawing/2014/main" val="1712929594"/>
                    </a:ext>
                  </a:extLst>
                </a:gridCol>
              </a:tblGrid>
              <a:tr h="0">
                <a:tc>
                  <a:txBody>
                    <a:bodyPr/>
                    <a:lstStyle/>
                    <a:p>
                      <a:r>
                        <a:rPr lang="fr-BE" b="1">
                          <a:latin typeface="Bahnschrift SemiLight" panose="020B0502040204020203" pitchFamily="34" charset="0"/>
                        </a:rPr>
                        <a:t>Phase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b="1">
                          <a:latin typeface="Bahnschrift SemiLight" panose="020B0502040204020203" pitchFamily="34" charset="0"/>
                        </a:rPr>
                        <a:t>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b="1" dirty="0">
                          <a:latin typeface="Bahnschrift SemiLight" panose="020B0502040204020203"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5067173"/>
                  </a:ext>
                </a:extLst>
              </a:tr>
              <a:tr h="0">
                <a:tc>
                  <a:txBody>
                    <a:bodyPr/>
                    <a:lstStyle/>
                    <a:p>
                      <a:r>
                        <a:rPr lang="fr-BE">
                          <a:latin typeface="Bahnschrift SemiLight" panose="020B0502040204020203" pitchFamily="34" charset="0"/>
                        </a:rPr>
                        <a:t>1. Brief &amp; Problem Space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dirty="0">
                          <a:latin typeface="Bahnschrift SemiLight" panose="020B0502040204020203" pitchFamily="34" charset="0"/>
                        </a:rPr>
                        <a:t>1.5 </a:t>
                      </a:r>
                      <a:r>
                        <a:rPr lang="fr-BE" dirty="0" err="1">
                          <a:latin typeface="Bahnschrift SemiLight" panose="020B0502040204020203" pitchFamily="34" charset="0"/>
                        </a:rPr>
                        <a:t>hours</a:t>
                      </a:r>
                      <a:endParaRPr lang="fr-BE" dirty="0">
                        <a:latin typeface="Bahnschrift Semi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Bahnschrift SemiLight" panose="020B0502040204020203" pitchFamily="34" charset="0"/>
                        </a:rPr>
                        <a:t>Understand the brief, user needs, and business goals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4519800"/>
                  </a:ext>
                </a:extLst>
              </a:tr>
              <a:tr h="0">
                <a:tc>
                  <a:txBody>
                    <a:bodyPr/>
                    <a:lstStyle/>
                    <a:p>
                      <a:r>
                        <a:rPr lang="fr-BE">
                          <a:latin typeface="Bahnschrift SemiLight" panose="020B0502040204020203" pitchFamily="34" charset="0"/>
                        </a:rPr>
                        <a:t>2. Research &amp; Ideation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dirty="0">
                          <a:latin typeface="Bahnschrift SemiLight" panose="020B0502040204020203" pitchFamily="34" charset="0"/>
                        </a:rPr>
                        <a:t>3 </a:t>
                      </a:r>
                      <a:r>
                        <a:rPr lang="fr-BE" dirty="0" err="1">
                          <a:latin typeface="Bahnschrift SemiLight" panose="020B0502040204020203" pitchFamily="34" charset="0"/>
                        </a:rPr>
                        <a:t>hours</a:t>
                      </a:r>
                      <a:endParaRPr lang="fr-BE" dirty="0">
                        <a:latin typeface="Bahnschrift Semi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a:latin typeface="Bahnschrift SemiLight" panose="020B0502040204020203" pitchFamily="34" charset="0"/>
                        </a:rPr>
                        <a:t>Personas, user journey, benchmark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3174743"/>
                  </a:ext>
                </a:extLst>
              </a:tr>
              <a:tr h="0">
                <a:tc>
                  <a:txBody>
                    <a:bodyPr/>
                    <a:lstStyle/>
                    <a:p>
                      <a:r>
                        <a:rPr lang="fr-BE">
                          <a:latin typeface="Bahnschrift SemiLight" panose="020B0502040204020203" pitchFamily="34" charset="0"/>
                        </a:rPr>
                        <a:t>3. Wireframing (low-fi)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dirty="0">
                          <a:latin typeface="Bahnschrift SemiLight" panose="020B0502040204020203" pitchFamily="34" charset="0"/>
                        </a:rPr>
                        <a:t>2 </a:t>
                      </a:r>
                      <a:r>
                        <a:rPr lang="fr-BE" dirty="0" err="1">
                          <a:latin typeface="Bahnschrift SemiLight" panose="020B0502040204020203" pitchFamily="34" charset="0"/>
                        </a:rPr>
                        <a:t>hours</a:t>
                      </a:r>
                      <a:endParaRPr lang="fr-BE" dirty="0">
                        <a:latin typeface="Bahnschrift Semi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Bahnschrift SemiLight" panose="020B0502040204020203" pitchFamily="34" charset="0"/>
                        </a:rPr>
                        <a:t>Sketch structure and layout of key screens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920681"/>
                  </a:ext>
                </a:extLst>
              </a:tr>
              <a:tr h="0">
                <a:tc>
                  <a:txBody>
                    <a:bodyPr/>
                    <a:lstStyle/>
                    <a:p>
                      <a:r>
                        <a:rPr lang="fr-BE" dirty="0">
                          <a:latin typeface="Bahnschrift SemiLight" panose="020B0502040204020203" pitchFamily="34" charset="0"/>
                        </a:rPr>
                        <a:t>4. UI Design (</a:t>
                      </a:r>
                      <a:r>
                        <a:rPr lang="fr-BE" dirty="0" err="1">
                          <a:latin typeface="Bahnschrift SemiLight" panose="020B0502040204020203" pitchFamily="34" charset="0"/>
                        </a:rPr>
                        <a:t>Figma</a:t>
                      </a:r>
                      <a:r>
                        <a:rPr lang="fr-BE" dirty="0">
                          <a:latin typeface="Bahnschrift SemiLight" panose="020B0502040204020203"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b="0" dirty="0">
                          <a:latin typeface="Bahnschrift SemiLight" panose="020B0502040204020203" pitchFamily="34" charset="0"/>
                        </a:rPr>
                        <a:t>9 </a:t>
                      </a:r>
                      <a:r>
                        <a:rPr lang="fr-BE" b="0" dirty="0" err="1">
                          <a:latin typeface="Bahnschrift SemiLight" panose="020B0502040204020203" pitchFamily="34" charset="0"/>
                        </a:rPr>
                        <a:t>hours</a:t>
                      </a:r>
                      <a:endParaRPr lang="fr-BE" b="0" dirty="0">
                        <a:latin typeface="Bahnschrift Semi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atin typeface="Bahnschrift SemiLight" panose="020B0502040204020203" pitchFamily="34" charset="0"/>
                        </a:rPr>
                        <a:t>High-fidelity screens, components, design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7612549"/>
                  </a:ext>
                </a:extLst>
              </a:tr>
              <a:tr h="0">
                <a:tc>
                  <a:txBody>
                    <a:bodyPr/>
                    <a:lstStyle/>
                    <a:p>
                      <a:r>
                        <a:rPr lang="fr-BE">
                          <a:latin typeface="Bahnschrift SemiLight" panose="020B0502040204020203" pitchFamily="34" charset="0"/>
                        </a:rPr>
                        <a:t>5. Prototyping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b="0" dirty="0">
                          <a:latin typeface="Bahnschrift SemiLight" panose="020B0502040204020203" pitchFamily="34" charset="0"/>
                        </a:rPr>
                        <a:t>3.5 </a:t>
                      </a:r>
                      <a:r>
                        <a:rPr lang="fr-BE" b="0" dirty="0" err="1">
                          <a:latin typeface="Bahnschrift SemiLight" panose="020B0502040204020203" pitchFamily="34" charset="0"/>
                        </a:rPr>
                        <a:t>hours</a:t>
                      </a:r>
                      <a:endParaRPr lang="fr-BE" b="0" dirty="0">
                        <a:latin typeface="Bahnschrift Semi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dirty="0">
                          <a:latin typeface="Bahnschrift SemiLight" panose="020B0502040204020203" pitchFamily="34" charset="0"/>
                        </a:rPr>
                        <a:t>Interactive prototype + </a:t>
                      </a:r>
                      <a:r>
                        <a:rPr lang="fr-BE" dirty="0" err="1">
                          <a:latin typeface="Bahnschrift SemiLight" panose="020B0502040204020203" pitchFamily="34" charset="0"/>
                        </a:rPr>
                        <a:t>testing</a:t>
                      </a:r>
                      <a:r>
                        <a:rPr lang="fr-BE" dirty="0">
                          <a:latin typeface="Bahnschrift SemiLight" panose="020B0502040204020203" pitchFamily="34" charset="0"/>
                        </a:rPr>
                        <a:t>/</a:t>
                      </a:r>
                      <a:r>
                        <a:rPr lang="fr-BE" dirty="0" err="1">
                          <a:latin typeface="Bahnschrift SemiLight" panose="020B0502040204020203" pitchFamily="34" charset="0"/>
                        </a:rPr>
                        <a:t>refinements</a:t>
                      </a:r>
                      <a:endParaRPr lang="fr-BE" dirty="0">
                        <a:latin typeface="Bahnschrift Semi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0082754"/>
                  </a:ext>
                </a:extLst>
              </a:tr>
              <a:tr h="0">
                <a:tc>
                  <a:txBody>
                    <a:bodyPr/>
                    <a:lstStyle/>
                    <a:p>
                      <a:r>
                        <a:rPr lang="fr-BE">
                          <a:latin typeface="Bahnschrift SemiLight" panose="020B0502040204020203" pitchFamily="34" charset="0"/>
                        </a:rPr>
                        <a:t>6. Final Pitch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b="0" dirty="0">
                          <a:latin typeface="Bahnschrift SemiLight" panose="020B0502040204020203" pitchFamily="34" charset="0"/>
                        </a:rPr>
                        <a:t>1 </a:t>
                      </a:r>
                      <a:r>
                        <a:rPr lang="fr-BE" b="0" dirty="0" err="1">
                          <a:latin typeface="Bahnschrift SemiLight" panose="020B0502040204020203" pitchFamily="34" charset="0"/>
                        </a:rPr>
                        <a:t>hour</a:t>
                      </a:r>
                      <a:endParaRPr lang="fr-BE" b="0" dirty="0">
                        <a:latin typeface="Bahnschrift Semi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BE" dirty="0" err="1">
                          <a:latin typeface="Bahnschrift SemiLight" panose="020B0502040204020203" pitchFamily="34" charset="0"/>
                        </a:rPr>
                        <a:t>Prepare</a:t>
                      </a:r>
                      <a:r>
                        <a:rPr lang="fr-BE" dirty="0">
                          <a:latin typeface="Bahnschrift SemiLight" panose="020B0502040204020203" pitchFamily="34" charset="0"/>
                        </a:rPr>
                        <a:t> and </a:t>
                      </a:r>
                      <a:r>
                        <a:rPr lang="fr-BE" dirty="0" err="1">
                          <a:latin typeface="Bahnschrift SemiLight" panose="020B0502040204020203" pitchFamily="34" charset="0"/>
                        </a:rPr>
                        <a:t>deliver</a:t>
                      </a:r>
                      <a:r>
                        <a:rPr lang="fr-BE" dirty="0">
                          <a:latin typeface="Bahnschrift SemiLight" panose="020B0502040204020203" pitchFamily="34" charset="0"/>
                        </a:rPr>
                        <a:t> a concise oral </a:t>
                      </a:r>
                      <a:r>
                        <a:rPr lang="fr-BE" dirty="0" err="1">
                          <a:latin typeface="Bahnschrift SemiLight" panose="020B0502040204020203" pitchFamily="34" charset="0"/>
                        </a:rPr>
                        <a:t>presentation</a:t>
                      </a:r>
                      <a:endParaRPr lang="fr-BE" dirty="0">
                        <a:latin typeface="Bahnschrift SemiLight"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876682"/>
                  </a:ext>
                </a:extLst>
              </a:tr>
            </a:tbl>
          </a:graphicData>
        </a:graphic>
      </p:graphicFrame>
    </p:spTree>
    <p:extLst>
      <p:ext uri="{BB962C8B-B14F-4D97-AF65-F5344CB8AC3E}">
        <p14:creationId xmlns:p14="http://schemas.microsoft.com/office/powerpoint/2010/main" val="1917124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58DF-4493-86EE-C13B-7CF3E2E2B9B6}"/>
              </a:ext>
            </a:extLst>
          </p:cNvPr>
          <p:cNvSpPr>
            <a:spLocks noGrp="1"/>
          </p:cNvSpPr>
          <p:nvPr>
            <p:ph type="title"/>
          </p:nvPr>
        </p:nvSpPr>
        <p:spPr/>
        <p:txBody>
          <a:bodyPr/>
          <a:lstStyle/>
          <a:p>
            <a:r>
              <a:rPr lang="fr-BE" dirty="0" err="1"/>
              <a:t>Methodologies</a:t>
            </a:r>
            <a:endParaRPr lang="fr-BE" dirty="0"/>
          </a:p>
        </p:txBody>
      </p:sp>
      <p:sp>
        <p:nvSpPr>
          <p:cNvPr id="3" name="Content Placeholder 2">
            <a:extLst>
              <a:ext uri="{FF2B5EF4-FFF2-40B4-BE49-F238E27FC236}">
                <a16:creationId xmlns:a16="http://schemas.microsoft.com/office/drawing/2014/main" id="{D4FEF2EA-C738-686D-01B2-51256C0B1AF7}"/>
              </a:ext>
            </a:extLst>
          </p:cNvPr>
          <p:cNvSpPr>
            <a:spLocks noGrp="1"/>
          </p:cNvSpPr>
          <p:nvPr>
            <p:ph idx="1"/>
          </p:nvPr>
        </p:nvSpPr>
        <p:spPr/>
        <p:txBody>
          <a:bodyPr/>
          <a:lstStyle/>
          <a:p>
            <a:pPr lvl="0"/>
            <a:r>
              <a:rPr lang="en-US" dirty="0"/>
              <a:t>Lecture presentations, real-world examples and case studies.</a:t>
            </a:r>
            <a:endParaRPr lang="fr-BE" dirty="0"/>
          </a:p>
          <a:p>
            <a:pPr lvl="0"/>
            <a:r>
              <a:rPr lang="en-US" dirty="0"/>
              <a:t>Hands-on design.</a:t>
            </a:r>
            <a:endParaRPr lang="fr-BE" dirty="0"/>
          </a:p>
          <a:p>
            <a:r>
              <a:rPr lang="en-US" dirty="0"/>
              <a:t>Peer critiques and feedback sessions.</a:t>
            </a:r>
          </a:p>
          <a:p>
            <a:r>
              <a:rPr lang="en-US" dirty="0"/>
              <a:t>How to give a feedback? </a:t>
            </a:r>
            <a:r>
              <a:rPr lang="en-US" dirty="0">
                <a:highlight>
                  <a:srgbClr val="FFFF00"/>
                </a:highlight>
              </a:rPr>
              <a:t>Some tips</a:t>
            </a:r>
            <a:endParaRPr lang="fr-BE" dirty="0">
              <a:highlight>
                <a:srgbClr val="FFFF00"/>
              </a:highlight>
            </a:endParaRPr>
          </a:p>
        </p:txBody>
      </p:sp>
    </p:spTree>
    <p:extLst>
      <p:ext uri="{BB962C8B-B14F-4D97-AF65-F5344CB8AC3E}">
        <p14:creationId xmlns:p14="http://schemas.microsoft.com/office/powerpoint/2010/main" val="3594679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13D61-61FA-60E4-A5A3-7CC334C57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F1B915-DF25-BB7E-6218-2E3C6FDCC47E}"/>
              </a:ext>
            </a:extLst>
          </p:cNvPr>
          <p:cNvSpPr>
            <a:spLocks noGrp="1"/>
          </p:cNvSpPr>
          <p:nvPr>
            <p:ph type="title"/>
          </p:nvPr>
        </p:nvSpPr>
        <p:spPr/>
        <p:txBody>
          <a:bodyPr/>
          <a:lstStyle/>
          <a:p>
            <a:r>
              <a:rPr lang="fr-BE" dirty="0"/>
              <a:t>Q/A</a:t>
            </a:r>
          </a:p>
        </p:txBody>
      </p:sp>
      <p:pic>
        <p:nvPicPr>
          <p:cNvPr id="4" name="Picture 2" descr="QUESTIONS YOU HAVE ANSWERS I WILL GIVE - Yoda Meme Generator">
            <a:extLst>
              <a:ext uri="{FF2B5EF4-FFF2-40B4-BE49-F238E27FC236}">
                <a16:creationId xmlns:a16="http://schemas.microsoft.com/office/drawing/2014/main" id="{70BBB991-EC1A-5B1A-8091-9C6711D25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994" y="1793973"/>
            <a:ext cx="4072011" cy="488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617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EB7E135-9845-0001-9E1C-2EB0D8C77720}"/>
              </a:ext>
            </a:extLst>
          </p:cNvPr>
          <p:cNvSpPr>
            <a:spLocks noGrp="1"/>
          </p:cNvSpPr>
          <p:nvPr>
            <p:ph type="title"/>
          </p:nvPr>
        </p:nvSpPr>
        <p:spPr/>
        <p:txBody>
          <a:bodyPr/>
          <a:lstStyle/>
          <a:p>
            <a:r>
              <a:rPr lang="hr-HR" dirty="0"/>
              <a:t>Program and timeline</a:t>
            </a:r>
          </a:p>
        </p:txBody>
      </p:sp>
      <p:graphicFrame>
        <p:nvGraphicFramePr>
          <p:cNvPr id="4" name="Table 3">
            <a:extLst>
              <a:ext uri="{FF2B5EF4-FFF2-40B4-BE49-F238E27FC236}">
                <a16:creationId xmlns:a16="http://schemas.microsoft.com/office/drawing/2014/main" id="{4145AA1D-3C86-2383-7A1A-5B95EEB83339}"/>
              </a:ext>
            </a:extLst>
          </p:cNvPr>
          <p:cNvGraphicFramePr>
            <a:graphicFrameLocks noGrp="1"/>
          </p:cNvGraphicFramePr>
          <p:nvPr>
            <p:extLst>
              <p:ext uri="{D42A27DB-BD31-4B8C-83A1-F6EECF244321}">
                <p14:modId xmlns:p14="http://schemas.microsoft.com/office/powerpoint/2010/main" val="2016216378"/>
              </p:ext>
            </p:extLst>
          </p:nvPr>
        </p:nvGraphicFramePr>
        <p:xfrm>
          <a:off x="1676971" y="1921742"/>
          <a:ext cx="8838058" cy="4242750"/>
        </p:xfrm>
        <a:graphic>
          <a:graphicData uri="http://schemas.openxmlformats.org/drawingml/2006/table">
            <a:tbl>
              <a:tblPr firstRow="1" bandRow="1">
                <a:tableStyleId>{5C22544A-7EE6-4342-B048-85BDC9FD1C3A}</a:tableStyleId>
              </a:tblPr>
              <a:tblGrid>
                <a:gridCol w="4419029">
                  <a:extLst>
                    <a:ext uri="{9D8B030D-6E8A-4147-A177-3AD203B41FA5}">
                      <a16:colId xmlns:a16="http://schemas.microsoft.com/office/drawing/2014/main" val="1578451459"/>
                    </a:ext>
                  </a:extLst>
                </a:gridCol>
                <a:gridCol w="4419029">
                  <a:extLst>
                    <a:ext uri="{9D8B030D-6E8A-4147-A177-3AD203B41FA5}">
                      <a16:colId xmlns:a16="http://schemas.microsoft.com/office/drawing/2014/main" val="799978427"/>
                    </a:ext>
                  </a:extLst>
                </a:gridCol>
              </a:tblGrid>
              <a:tr h="4242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800" b="1" dirty="0">
                          <a:solidFill>
                            <a:schemeClr val="bg1"/>
                          </a:solidFill>
                          <a:latin typeface="Bahnschrift Light" panose="020B0502040204020203" pitchFamily="34" charset="0"/>
                        </a:rPr>
                        <a:t>Name of the lesson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HR" sz="1800" b="1" dirty="0">
                          <a:solidFill>
                            <a:schemeClr val="bg1"/>
                          </a:solidFill>
                          <a:latin typeface="Bahnschrift Light" panose="020B0502040204020203" pitchFamily="34" charset="0"/>
                        </a:rPr>
                        <a:t>Number of hours</a:t>
                      </a:r>
                    </a:p>
                  </a:txBody>
                  <a:tcPr/>
                </a:tc>
                <a:extLst>
                  <a:ext uri="{0D108BD9-81ED-4DB2-BD59-A6C34878D82A}">
                    <a16:rowId xmlns:a16="http://schemas.microsoft.com/office/drawing/2014/main" val="294077377"/>
                  </a:ext>
                </a:extLst>
              </a:tr>
              <a:tr h="424275">
                <a:tc>
                  <a:txBody>
                    <a:bodyPr/>
                    <a:lstStyle/>
                    <a:p>
                      <a:pPr>
                        <a:lnSpc>
                          <a:spcPct val="107000"/>
                        </a:lnSpc>
                        <a:spcAft>
                          <a:spcPts val="800"/>
                        </a:spcAft>
                        <a:buNone/>
                      </a:pPr>
                      <a:r>
                        <a:rPr lang="hr-HR" sz="1200" b="1" dirty="0">
                          <a:effectLst/>
                        </a:rPr>
                        <a:t>Introduction to UX</a:t>
                      </a:r>
                      <a:endParaRPr lang="fr-BE" sz="12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buNone/>
                      </a:pPr>
                      <a:r>
                        <a:rPr lang="hr-HR" sz="1200" dirty="0">
                          <a:solidFill>
                            <a:schemeClr val="tx1"/>
                          </a:solidFill>
                          <a:effectLst/>
                        </a:rPr>
                        <a:t>3.5</a:t>
                      </a:r>
                      <a:endParaRPr lang="fr-BE" sz="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09634653"/>
                  </a:ext>
                </a:extLst>
              </a:tr>
              <a:tr h="424275">
                <a:tc>
                  <a:txBody>
                    <a:bodyPr/>
                    <a:lstStyle/>
                    <a:p>
                      <a:pPr>
                        <a:lnSpc>
                          <a:spcPct val="107000"/>
                        </a:lnSpc>
                        <a:spcAft>
                          <a:spcPts val="800"/>
                        </a:spcAft>
                        <a:buNone/>
                      </a:pPr>
                      <a:r>
                        <a:rPr lang="hr-HR" sz="1200" b="1" dirty="0">
                          <a:effectLst/>
                        </a:rPr>
                        <a:t>Principles of </a:t>
                      </a:r>
                      <a:r>
                        <a:rPr lang="fr-BE" sz="1200" b="1" dirty="0">
                          <a:effectLst/>
                        </a:rPr>
                        <a:t>design and </a:t>
                      </a:r>
                      <a:r>
                        <a:rPr lang="hr-HR" sz="1200" b="1" dirty="0">
                          <a:effectLst/>
                        </a:rPr>
                        <a:t>ergonomics</a:t>
                      </a:r>
                      <a:endParaRPr lang="fr-BE" sz="12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buNone/>
                      </a:pPr>
                      <a:r>
                        <a:rPr lang="hr-HR" sz="1200" dirty="0">
                          <a:effectLst/>
                        </a:rPr>
                        <a:t>1</a:t>
                      </a:r>
                      <a:r>
                        <a:rPr lang="fr-BE" sz="1200" dirty="0">
                          <a:effectLst/>
                        </a:rPr>
                        <a:t>7</a:t>
                      </a:r>
                      <a:r>
                        <a:rPr lang="hr-HR" sz="1200" dirty="0">
                          <a:effectLst/>
                        </a:rPr>
                        <a:t>.5</a:t>
                      </a:r>
                      <a:endParaRPr lang="fr-BE" sz="1200"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02161198"/>
                  </a:ext>
                </a:extLst>
              </a:tr>
              <a:tr h="424275">
                <a:tc>
                  <a:txBody>
                    <a:bodyPr/>
                    <a:lstStyle/>
                    <a:p>
                      <a:pPr>
                        <a:lnSpc>
                          <a:spcPct val="107000"/>
                        </a:lnSpc>
                        <a:spcAft>
                          <a:spcPts val="800"/>
                        </a:spcAft>
                        <a:buNone/>
                      </a:pPr>
                      <a:r>
                        <a:rPr lang="hr-HR" sz="1200" b="1" dirty="0">
                          <a:effectLst/>
                        </a:rPr>
                        <a:t>Information Architecture</a:t>
                      </a:r>
                      <a:endParaRPr lang="fr-BE" sz="12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buNone/>
                      </a:pPr>
                      <a:r>
                        <a:rPr lang="hr-HR" sz="1200" dirty="0">
                          <a:effectLst/>
                        </a:rPr>
                        <a:t>7</a:t>
                      </a:r>
                      <a:endParaRPr lang="fr-BE" sz="1200"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56137488"/>
                  </a:ext>
                </a:extLst>
              </a:tr>
              <a:tr h="424275">
                <a:tc>
                  <a:txBody>
                    <a:bodyPr/>
                    <a:lstStyle/>
                    <a:p>
                      <a:pPr>
                        <a:lnSpc>
                          <a:spcPct val="107000"/>
                        </a:lnSpc>
                        <a:spcAft>
                          <a:spcPts val="800"/>
                        </a:spcAft>
                        <a:buNone/>
                      </a:pPr>
                      <a:r>
                        <a:rPr lang="hr-HR" sz="1200" b="1" dirty="0">
                          <a:effectLst/>
                        </a:rPr>
                        <a:t>Design system &amp; Prototyping </a:t>
                      </a:r>
                      <a:endParaRPr lang="fr-BE" sz="12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buNone/>
                      </a:pPr>
                      <a:r>
                        <a:rPr lang="hr-HR" sz="1200">
                          <a:effectLst/>
                        </a:rPr>
                        <a:t>7</a:t>
                      </a:r>
                      <a:endParaRPr lang="fr-BE" sz="120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66429672"/>
                  </a:ext>
                </a:extLst>
              </a:tr>
              <a:tr h="424275">
                <a:tc>
                  <a:txBody>
                    <a:bodyPr/>
                    <a:lstStyle/>
                    <a:p>
                      <a:pPr>
                        <a:lnSpc>
                          <a:spcPct val="107000"/>
                        </a:lnSpc>
                        <a:spcAft>
                          <a:spcPts val="800"/>
                        </a:spcAft>
                        <a:buNone/>
                      </a:pPr>
                      <a:r>
                        <a:rPr lang="hr-HR" sz="1200" b="1" dirty="0">
                          <a:effectLst/>
                        </a:rPr>
                        <a:t>User testing</a:t>
                      </a:r>
                      <a:endParaRPr lang="fr-BE" sz="12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buNone/>
                      </a:pPr>
                      <a:r>
                        <a:rPr lang="hr-HR" sz="1200">
                          <a:effectLst/>
                        </a:rPr>
                        <a:t>3.5</a:t>
                      </a:r>
                      <a:endParaRPr lang="fr-BE" sz="120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1157030"/>
                  </a:ext>
                </a:extLst>
              </a:tr>
              <a:tr h="424275">
                <a:tc>
                  <a:txBody>
                    <a:bodyPr/>
                    <a:lstStyle/>
                    <a:p>
                      <a:pPr>
                        <a:lnSpc>
                          <a:spcPct val="107000"/>
                        </a:lnSpc>
                        <a:spcAft>
                          <a:spcPts val="800"/>
                        </a:spcAft>
                        <a:buNone/>
                      </a:pPr>
                      <a:r>
                        <a:rPr lang="hr-HR" sz="1200" b="1" dirty="0">
                          <a:effectLst/>
                        </a:rPr>
                        <a:t>Design thinking</a:t>
                      </a:r>
                      <a:endParaRPr lang="fr-BE" sz="12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buNone/>
                      </a:pPr>
                      <a:r>
                        <a:rPr lang="hr-HR" sz="1200">
                          <a:effectLst/>
                        </a:rPr>
                        <a:t>3.5</a:t>
                      </a:r>
                      <a:endParaRPr lang="fr-BE" sz="120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7629633"/>
                  </a:ext>
                </a:extLst>
              </a:tr>
              <a:tr h="424275">
                <a:tc>
                  <a:txBody>
                    <a:bodyPr/>
                    <a:lstStyle/>
                    <a:p>
                      <a:pPr>
                        <a:lnSpc>
                          <a:spcPct val="107000"/>
                        </a:lnSpc>
                        <a:spcAft>
                          <a:spcPts val="800"/>
                        </a:spcAft>
                        <a:buNone/>
                      </a:pPr>
                      <a:r>
                        <a:rPr lang="hr-HR" sz="1200" b="1" dirty="0">
                          <a:effectLst/>
                        </a:rPr>
                        <a:t>Accessibility</a:t>
                      </a:r>
                      <a:endParaRPr lang="fr-BE" sz="12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buNone/>
                      </a:pPr>
                      <a:r>
                        <a:rPr lang="hr-HR" sz="1200" dirty="0">
                          <a:effectLst/>
                        </a:rPr>
                        <a:t>3.5</a:t>
                      </a:r>
                      <a:endParaRPr lang="fr-BE" sz="1200"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96003333"/>
                  </a:ext>
                </a:extLst>
              </a:tr>
              <a:tr h="424275">
                <a:tc>
                  <a:txBody>
                    <a:bodyPr/>
                    <a:lstStyle/>
                    <a:p>
                      <a:pPr>
                        <a:lnSpc>
                          <a:spcPct val="107000"/>
                        </a:lnSpc>
                        <a:spcAft>
                          <a:spcPts val="800"/>
                        </a:spcAft>
                        <a:buNone/>
                      </a:pPr>
                      <a:r>
                        <a:rPr lang="hr-HR" sz="1200" b="1" dirty="0">
                          <a:effectLst/>
                        </a:rPr>
                        <a:t>Metrics</a:t>
                      </a:r>
                      <a:endParaRPr lang="fr-BE" sz="12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buNone/>
                      </a:pPr>
                      <a:r>
                        <a:rPr lang="hr-HR" sz="1200">
                          <a:effectLst/>
                        </a:rPr>
                        <a:t>3.5</a:t>
                      </a:r>
                      <a:endParaRPr lang="fr-BE" sz="120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730932"/>
                  </a:ext>
                </a:extLst>
              </a:tr>
              <a:tr h="424275">
                <a:tc>
                  <a:txBody>
                    <a:bodyPr/>
                    <a:lstStyle/>
                    <a:p>
                      <a:pPr>
                        <a:lnSpc>
                          <a:spcPct val="107000"/>
                        </a:lnSpc>
                        <a:spcAft>
                          <a:spcPts val="800"/>
                        </a:spcAft>
                        <a:buNone/>
                      </a:pPr>
                      <a:r>
                        <a:rPr lang="hr-HR" sz="1200" b="1" dirty="0">
                          <a:effectLst/>
                        </a:rPr>
                        <a:t>Project</a:t>
                      </a:r>
                      <a:endParaRPr lang="fr-BE" sz="12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buNone/>
                      </a:pPr>
                      <a:r>
                        <a:rPr lang="hr-HR" sz="1200" dirty="0">
                          <a:effectLst/>
                        </a:rPr>
                        <a:t>21</a:t>
                      </a:r>
                      <a:endParaRPr lang="fr-BE" sz="1200"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83392228"/>
                  </a:ext>
                </a:extLst>
              </a:tr>
            </a:tbl>
          </a:graphicData>
        </a:graphic>
      </p:graphicFrame>
    </p:spTree>
    <p:extLst>
      <p:ext uri="{BB962C8B-B14F-4D97-AF65-F5344CB8AC3E}">
        <p14:creationId xmlns:p14="http://schemas.microsoft.com/office/powerpoint/2010/main" val="334046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4AD27966-C6A2-3115-C4B9-C7E6C2DE21BE}"/>
              </a:ext>
            </a:extLst>
          </p:cNvPr>
          <p:cNvSpPr>
            <a:spLocks noGrp="1"/>
          </p:cNvSpPr>
          <p:nvPr>
            <p:ph type="title"/>
          </p:nvPr>
        </p:nvSpPr>
        <p:spPr/>
        <p:txBody>
          <a:bodyPr/>
          <a:lstStyle/>
          <a:p>
            <a:r>
              <a:rPr lang="hr-HR" b="1" dirty="0"/>
              <a:t>Introduction to UX</a:t>
            </a:r>
            <a:endParaRPr lang="hr-HR" dirty="0"/>
          </a:p>
        </p:txBody>
      </p:sp>
      <p:sp>
        <p:nvSpPr>
          <p:cNvPr id="3" name="Rezervirano mjesto sadržaja 2">
            <a:extLst>
              <a:ext uri="{FF2B5EF4-FFF2-40B4-BE49-F238E27FC236}">
                <a16:creationId xmlns:a16="http://schemas.microsoft.com/office/drawing/2014/main" id="{9F38E397-1269-5BB4-38D6-452E221F0868}"/>
              </a:ext>
            </a:extLst>
          </p:cNvPr>
          <p:cNvSpPr>
            <a:spLocks noGrp="1"/>
          </p:cNvSpPr>
          <p:nvPr>
            <p:ph idx="1"/>
          </p:nvPr>
        </p:nvSpPr>
        <p:spPr/>
        <p:txBody>
          <a:bodyPr>
            <a:normAutofit fontScale="85000" lnSpcReduction="20000"/>
          </a:bodyPr>
          <a:lstStyle/>
          <a:p>
            <a:pPr>
              <a:buNone/>
            </a:pPr>
            <a:r>
              <a:rPr lang="hr-HR" dirty="0"/>
              <a:t>Objectives –</a:t>
            </a:r>
            <a:r>
              <a:rPr lang="fr-BE" dirty="0"/>
              <a:t> E</a:t>
            </a:r>
            <a:r>
              <a:rPr lang="en-US" dirty="0" err="1"/>
              <a:t>xplore</a:t>
            </a:r>
            <a:r>
              <a:rPr lang="en-US" dirty="0"/>
              <a:t> the fundamentals of </a:t>
            </a:r>
            <a:r>
              <a:rPr lang="en-US" b="1" dirty="0"/>
              <a:t>User Experience (UX) </a:t>
            </a:r>
            <a:r>
              <a:rPr lang="en-US" dirty="0"/>
              <a:t>and </a:t>
            </a:r>
            <a:r>
              <a:rPr lang="en-US" b="1" dirty="0"/>
              <a:t>User Interface (UI) </a:t>
            </a:r>
            <a:r>
              <a:rPr lang="en-US" dirty="0"/>
              <a:t>design.</a:t>
            </a:r>
          </a:p>
          <a:p>
            <a:pPr>
              <a:buNone/>
            </a:pPr>
            <a:endParaRPr lang="en-US" dirty="0"/>
          </a:p>
          <a:p>
            <a:r>
              <a:rPr lang="en-US" dirty="0">
                <a:highlight>
                  <a:srgbClr val="FFFF00"/>
                </a:highlight>
              </a:rPr>
              <a:t>UX</a:t>
            </a:r>
            <a:r>
              <a:rPr lang="en-US" dirty="0"/>
              <a:t> focuses on </a:t>
            </a:r>
            <a:r>
              <a:rPr lang="en-US" b="1" dirty="0">
                <a:highlight>
                  <a:srgbClr val="FFFF00"/>
                </a:highlight>
              </a:rPr>
              <a:t>understanding users </a:t>
            </a:r>
            <a:r>
              <a:rPr lang="en-US" dirty="0"/>
              <a:t>and </a:t>
            </a:r>
            <a:r>
              <a:rPr lang="en-US" dirty="0">
                <a:highlight>
                  <a:srgbClr val="FFFF00"/>
                </a:highlight>
              </a:rPr>
              <a:t>crafting digital experiences </a:t>
            </a:r>
            <a:r>
              <a:rPr lang="en-US" dirty="0"/>
              <a:t>that are intuitive and satisfying, while </a:t>
            </a:r>
            <a:r>
              <a:rPr lang="en-US" dirty="0">
                <a:highlight>
                  <a:srgbClr val="FFFF00"/>
                </a:highlight>
              </a:rPr>
              <a:t>UI</a:t>
            </a:r>
            <a:r>
              <a:rPr lang="en-US" dirty="0"/>
              <a:t> shapes the </a:t>
            </a:r>
            <a:r>
              <a:rPr lang="en-US" dirty="0">
                <a:highlight>
                  <a:srgbClr val="FFFF00"/>
                </a:highlight>
              </a:rPr>
              <a:t>visual and interactive elements</a:t>
            </a:r>
            <a:r>
              <a:rPr lang="en-US" dirty="0"/>
              <a:t>—like layout, color, and navigation.</a:t>
            </a:r>
          </a:p>
          <a:p>
            <a:endParaRPr lang="en-US" dirty="0"/>
          </a:p>
          <a:p>
            <a:r>
              <a:rPr lang="en-US" dirty="0"/>
              <a:t>Great UX/UI design starts with </a:t>
            </a:r>
            <a:r>
              <a:rPr lang="en-US" dirty="0">
                <a:highlight>
                  <a:srgbClr val="FFFF00"/>
                </a:highlight>
              </a:rPr>
              <a:t>research</a:t>
            </a:r>
            <a:r>
              <a:rPr lang="en-US" dirty="0"/>
              <a:t>, evolves through </a:t>
            </a:r>
            <a:r>
              <a:rPr lang="en-US" dirty="0">
                <a:highlight>
                  <a:srgbClr val="FFFF00"/>
                </a:highlight>
              </a:rPr>
              <a:t>prototyping</a:t>
            </a:r>
            <a:r>
              <a:rPr lang="en-US" dirty="0"/>
              <a:t>, and improves through </a:t>
            </a:r>
            <a:r>
              <a:rPr lang="en-US" dirty="0">
                <a:highlight>
                  <a:srgbClr val="FFFF00"/>
                </a:highlight>
              </a:rPr>
              <a:t>testing</a:t>
            </a:r>
            <a:r>
              <a:rPr lang="en-US" dirty="0"/>
              <a:t>—always keeping the user at the center.</a:t>
            </a:r>
          </a:p>
          <a:p>
            <a:pPr>
              <a:buNone/>
            </a:pPr>
            <a:endParaRPr lang="en-US" dirty="0"/>
          </a:p>
          <a:p>
            <a:r>
              <a:rPr lang="en-US" dirty="0"/>
              <a:t>Benefits, Key differences (UX vs UI), Job description and… introduction to final project.</a:t>
            </a:r>
            <a:endParaRPr lang="fr-BE" dirty="0"/>
          </a:p>
        </p:txBody>
      </p:sp>
    </p:spTree>
    <p:extLst>
      <p:ext uri="{BB962C8B-B14F-4D97-AF65-F5344CB8AC3E}">
        <p14:creationId xmlns:p14="http://schemas.microsoft.com/office/powerpoint/2010/main" val="125969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D76B26F-B055-72E1-068D-DCBBBDFB7624}"/>
              </a:ext>
            </a:extLst>
          </p:cNvPr>
          <p:cNvSpPr>
            <a:spLocks noGrp="1"/>
          </p:cNvSpPr>
          <p:nvPr>
            <p:ph type="title"/>
          </p:nvPr>
        </p:nvSpPr>
        <p:spPr/>
        <p:txBody>
          <a:bodyPr/>
          <a:lstStyle/>
          <a:p>
            <a:pPr>
              <a:lnSpc>
                <a:spcPct val="107000"/>
              </a:lnSpc>
              <a:spcAft>
                <a:spcPts val="800"/>
              </a:spcAft>
            </a:pPr>
            <a:r>
              <a:rPr lang="hr-HR" b="1" dirty="0"/>
              <a:t>Principles of </a:t>
            </a:r>
            <a:r>
              <a:rPr lang="fr-BE" b="1" dirty="0"/>
              <a:t>design and </a:t>
            </a:r>
            <a:r>
              <a:rPr lang="hr-HR" b="1" dirty="0"/>
              <a:t>ergonomics</a:t>
            </a:r>
            <a:endParaRPr lang="fr-BE" b="1" dirty="0">
              <a:latin typeface="Bahnschrift SemiLight" panose="020B0502040204020203" pitchFamily="34" charset="0"/>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EADE9F1C-12A1-A526-4B63-56EB220714B1}"/>
              </a:ext>
            </a:extLst>
          </p:cNvPr>
          <p:cNvSpPr>
            <a:spLocks noGrp="1"/>
          </p:cNvSpPr>
          <p:nvPr>
            <p:ph idx="1"/>
          </p:nvPr>
        </p:nvSpPr>
        <p:spPr/>
        <p:txBody>
          <a:bodyPr>
            <a:normAutofit fontScale="85000" lnSpcReduction="20000"/>
          </a:bodyPr>
          <a:lstStyle/>
          <a:p>
            <a:pPr marL="0" indent="0">
              <a:buNone/>
            </a:pPr>
            <a:r>
              <a:rPr lang="hr-HR" sz="3600" dirty="0"/>
              <a:t>Objectives –</a:t>
            </a:r>
            <a:r>
              <a:rPr lang="fr-BE" sz="3600" dirty="0"/>
              <a:t> </a:t>
            </a:r>
            <a:r>
              <a:rPr lang="en-US" sz="3600" b="1" dirty="0">
                <a:solidFill>
                  <a:srgbClr val="000000"/>
                </a:solidFill>
                <a:latin typeface="Bahnschrift SemiLight"/>
              </a:rPr>
              <a:t>E</a:t>
            </a:r>
            <a:r>
              <a:rPr lang="en-US" sz="3600" b="1" dirty="0">
                <a:solidFill>
                  <a:srgbClr val="000000"/>
                </a:solidFill>
                <a:latin typeface="Bahnschrift SemiLight"/>
                <a:ea typeface="Satoshi Regular"/>
              </a:rPr>
              <a:t>xplore </a:t>
            </a:r>
            <a:r>
              <a:rPr lang="en-US" sz="3600" dirty="0">
                <a:solidFill>
                  <a:srgbClr val="000000"/>
                </a:solidFill>
                <a:latin typeface="Bahnschrift SemiLight"/>
                <a:ea typeface="Satoshi Regular"/>
              </a:rPr>
              <a:t>the essential principles that drive </a:t>
            </a:r>
            <a:r>
              <a:rPr lang="en-US" sz="3600" dirty="0">
                <a:solidFill>
                  <a:srgbClr val="000000"/>
                </a:solidFill>
                <a:highlight>
                  <a:srgbClr val="FFFF00"/>
                </a:highlight>
                <a:latin typeface="Bahnschrift SemiLight"/>
                <a:ea typeface="Satoshi Regular"/>
              </a:rPr>
              <a:t>intuitive</a:t>
            </a:r>
            <a:r>
              <a:rPr lang="en-US" sz="3600" dirty="0">
                <a:solidFill>
                  <a:srgbClr val="000000"/>
                </a:solidFill>
                <a:latin typeface="Bahnschrift SemiLight"/>
                <a:ea typeface="Satoshi Regular"/>
              </a:rPr>
              <a:t> and </a:t>
            </a:r>
            <a:r>
              <a:rPr lang="en-US" sz="3600" dirty="0">
                <a:solidFill>
                  <a:srgbClr val="000000"/>
                </a:solidFill>
                <a:highlight>
                  <a:srgbClr val="FFFF00"/>
                </a:highlight>
                <a:latin typeface="Bahnschrift SemiLight"/>
                <a:ea typeface="Satoshi Regular"/>
              </a:rPr>
              <a:t>effective</a:t>
            </a:r>
            <a:r>
              <a:rPr lang="en-US" sz="3600" dirty="0">
                <a:solidFill>
                  <a:srgbClr val="000000"/>
                </a:solidFill>
                <a:latin typeface="Bahnschrift SemiLight"/>
                <a:ea typeface="Satoshi Regular"/>
              </a:rPr>
              <a:t> user experiences.</a:t>
            </a:r>
          </a:p>
          <a:p>
            <a:pPr marL="0" indent="0">
              <a:buNone/>
            </a:pPr>
            <a:r>
              <a:rPr lang="en-US" sz="3600" dirty="0">
                <a:solidFill>
                  <a:srgbClr val="000000"/>
                </a:solidFill>
                <a:latin typeface="Bahnschrift SemiLight"/>
                <a:ea typeface="Satoshi Regular"/>
              </a:rPr>
              <a:t>Design decisions impact </a:t>
            </a:r>
            <a:r>
              <a:rPr lang="en-US" sz="3600" dirty="0">
                <a:solidFill>
                  <a:srgbClr val="000000"/>
                </a:solidFill>
                <a:highlight>
                  <a:srgbClr val="FFFF00"/>
                </a:highlight>
                <a:latin typeface="Bahnschrift SemiLight"/>
                <a:ea typeface="Satoshi Regular"/>
              </a:rPr>
              <a:t>usability</a:t>
            </a:r>
            <a:r>
              <a:rPr lang="en-US" sz="3600" dirty="0">
                <a:solidFill>
                  <a:srgbClr val="000000"/>
                </a:solidFill>
                <a:latin typeface="Bahnschrift SemiLight"/>
                <a:ea typeface="Satoshi Regular"/>
              </a:rPr>
              <a:t>, and visual structure, </a:t>
            </a:r>
            <a:r>
              <a:rPr lang="en-US" sz="3600" dirty="0">
                <a:solidFill>
                  <a:srgbClr val="000000"/>
                </a:solidFill>
                <a:highlight>
                  <a:srgbClr val="FFFF00"/>
                </a:highlight>
                <a:latin typeface="Bahnschrift SemiLight"/>
                <a:ea typeface="Satoshi Regular"/>
              </a:rPr>
              <a:t>consistency</a:t>
            </a:r>
            <a:r>
              <a:rPr lang="en-US" sz="3600" dirty="0">
                <a:solidFill>
                  <a:srgbClr val="000000"/>
                </a:solidFill>
                <a:latin typeface="Bahnschrift SemiLight"/>
                <a:ea typeface="Satoshi Regular"/>
              </a:rPr>
              <a:t>, and user feedback </a:t>
            </a:r>
            <a:r>
              <a:rPr lang="en-US" sz="3600" b="1" dirty="0">
                <a:solidFill>
                  <a:srgbClr val="000000"/>
                </a:solidFill>
                <a:latin typeface="Bahnschrift SemiLight"/>
                <a:ea typeface="Satoshi Regular"/>
              </a:rPr>
              <a:t>shape </a:t>
            </a:r>
            <a:r>
              <a:rPr lang="en-US" sz="3600" dirty="0">
                <a:solidFill>
                  <a:srgbClr val="000000"/>
                </a:solidFill>
                <a:latin typeface="Bahnschrift SemiLight"/>
                <a:ea typeface="Satoshi Regular"/>
              </a:rPr>
              <a:t>the way people interact with digital products.</a:t>
            </a:r>
          </a:p>
          <a:p>
            <a:pPr>
              <a:buNone/>
            </a:pPr>
            <a:endParaRPr lang="en-US" sz="4400" dirty="0">
              <a:solidFill>
                <a:srgbClr val="000000"/>
              </a:solidFill>
              <a:latin typeface="Bahnschrift SemiLight"/>
              <a:ea typeface="Satoshi Regular"/>
            </a:endParaRPr>
          </a:p>
          <a:p>
            <a:pPr marL="285750" indent="-285750"/>
            <a:r>
              <a:rPr lang="en-US" dirty="0">
                <a:solidFill>
                  <a:srgbClr val="000000"/>
                </a:solidFill>
                <a:highlight>
                  <a:srgbClr val="FFFF00"/>
                </a:highlight>
                <a:latin typeface="Bahnschrift SemiLight"/>
                <a:ea typeface="Satoshi Regular"/>
              </a:rPr>
              <a:t>Apply core design principles </a:t>
            </a:r>
            <a:r>
              <a:rPr lang="en-US" dirty="0">
                <a:solidFill>
                  <a:srgbClr val="000000"/>
                </a:solidFill>
                <a:latin typeface="Bahnschrift SemiLight"/>
                <a:ea typeface="Satoshi Regular"/>
              </a:rPr>
              <a:t>(alignment, hierarchy, contrast, proximity)</a:t>
            </a:r>
          </a:p>
          <a:p>
            <a:pPr marL="285750" indent="-285750"/>
            <a:r>
              <a:rPr lang="en-US" dirty="0">
                <a:solidFill>
                  <a:srgbClr val="000000"/>
                </a:solidFill>
                <a:highlight>
                  <a:srgbClr val="FFFF00"/>
                </a:highlight>
                <a:latin typeface="Bahnschrift SemiLight"/>
                <a:ea typeface="Satoshi Regular"/>
              </a:rPr>
              <a:t>Evaluate interfaces using usability heuristics</a:t>
            </a:r>
          </a:p>
          <a:p>
            <a:pPr marL="285750" indent="-285750"/>
            <a:r>
              <a:rPr lang="en-US" dirty="0">
                <a:solidFill>
                  <a:srgbClr val="000000"/>
                </a:solidFill>
                <a:highlight>
                  <a:srgbClr val="FFFF00"/>
                </a:highlight>
                <a:latin typeface="Bahnschrift SemiLight"/>
                <a:ea typeface="Satoshi Regular"/>
              </a:rPr>
              <a:t>Reduce cognitive load</a:t>
            </a:r>
            <a:r>
              <a:rPr lang="en-US" dirty="0">
                <a:solidFill>
                  <a:srgbClr val="000000"/>
                </a:solidFill>
                <a:latin typeface="Bahnschrift SemiLight"/>
                <a:ea typeface="Satoshi Regular"/>
              </a:rPr>
              <a:t> and </a:t>
            </a:r>
            <a:r>
              <a:rPr lang="en-US" dirty="0">
                <a:solidFill>
                  <a:srgbClr val="000000"/>
                </a:solidFill>
                <a:highlight>
                  <a:srgbClr val="FFFF00"/>
                </a:highlight>
                <a:latin typeface="Bahnschrift SemiLight"/>
                <a:ea typeface="Satoshi Regular"/>
              </a:rPr>
              <a:t>improve navigation flow</a:t>
            </a:r>
          </a:p>
          <a:p>
            <a:pPr marL="285750" indent="-285750"/>
            <a:r>
              <a:rPr lang="en-US" dirty="0">
                <a:solidFill>
                  <a:srgbClr val="000000"/>
                </a:solidFill>
                <a:latin typeface="Bahnschrift SemiLight"/>
                <a:ea typeface="Satoshi Regular"/>
              </a:rPr>
              <a:t>Design with </a:t>
            </a:r>
            <a:r>
              <a:rPr lang="en-US" dirty="0">
                <a:solidFill>
                  <a:srgbClr val="000000"/>
                </a:solidFill>
                <a:highlight>
                  <a:srgbClr val="FFFF00"/>
                </a:highlight>
                <a:latin typeface="Bahnschrift SemiLight"/>
                <a:ea typeface="Satoshi Regular"/>
              </a:rPr>
              <a:t>accessibility</a:t>
            </a:r>
            <a:r>
              <a:rPr lang="en-US" dirty="0">
                <a:solidFill>
                  <a:srgbClr val="000000"/>
                </a:solidFill>
                <a:latin typeface="Bahnschrift SemiLight"/>
                <a:ea typeface="Satoshi Regular"/>
              </a:rPr>
              <a:t> and </a:t>
            </a:r>
            <a:r>
              <a:rPr lang="en-US" dirty="0">
                <a:solidFill>
                  <a:srgbClr val="000000"/>
                </a:solidFill>
                <a:highlight>
                  <a:srgbClr val="FFFF00"/>
                </a:highlight>
                <a:latin typeface="Bahnschrift SemiLight"/>
                <a:ea typeface="Satoshi Regular"/>
              </a:rPr>
              <a:t>inclusivity</a:t>
            </a:r>
            <a:r>
              <a:rPr lang="en-US" dirty="0">
                <a:solidFill>
                  <a:srgbClr val="000000"/>
                </a:solidFill>
                <a:latin typeface="Bahnschrift SemiLight"/>
                <a:ea typeface="Satoshi Regular"/>
              </a:rPr>
              <a:t> in mind</a:t>
            </a:r>
          </a:p>
          <a:p>
            <a:pPr marL="285750" indent="-285750"/>
            <a:r>
              <a:rPr lang="en-US" dirty="0">
                <a:solidFill>
                  <a:srgbClr val="000000"/>
                </a:solidFill>
                <a:latin typeface="Bahnschrift SemiLight"/>
                <a:ea typeface="Satoshi Regular"/>
              </a:rPr>
              <a:t>Create </a:t>
            </a:r>
            <a:r>
              <a:rPr lang="en-US" dirty="0">
                <a:solidFill>
                  <a:srgbClr val="000000"/>
                </a:solidFill>
                <a:highlight>
                  <a:srgbClr val="FFFF00"/>
                </a:highlight>
                <a:latin typeface="Bahnschrift SemiLight"/>
                <a:ea typeface="Satoshi Regular"/>
              </a:rPr>
              <a:t>user-friendly</a:t>
            </a:r>
            <a:r>
              <a:rPr lang="en-US" dirty="0">
                <a:solidFill>
                  <a:srgbClr val="000000"/>
                </a:solidFill>
                <a:latin typeface="Bahnschrift SemiLight"/>
                <a:ea typeface="Satoshi Regular"/>
              </a:rPr>
              <a:t>, </a:t>
            </a:r>
            <a:r>
              <a:rPr lang="en-US" dirty="0">
                <a:solidFill>
                  <a:srgbClr val="000000"/>
                </a:solidFill>
                <a:highlight>
                  <a:srgbClr val="FFFF00"/>
                </a:highlight>
                <a:latin typeface="Bahnschrift SemiLight"/>
                <a:ea typeface="Satoshi Regular"/>
              </a:rPr>
              <a:t>responsive layouts </a:t>
            </a:r>
            <a:r>
              <a:rPr lang="en-US" dirty="0">
                <a:solidFill>
                  <a:srgbClr val="000000"/>
                </a:solidFill>
                <a:latin typeface="Bahnschrift SemiLight"/>
                <a:ea typeface="Satoshi Regular"/>
              </a:rPr>
              <a:t>that enhance the user journey</a:t>
            </a:r>
          </a:p>
        </p:txBody>
      </p:sp>
    </p:spTree>
    <p:extLst>
      <p:ext uri="{BB962C8B-B14F-4D97-AF65-F5344CB8AC3E}">
        <p14:creationId xmlns:p14="http://schemas.microsoft.com/office/powerpoint/2010/main" val="1688528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9D9B1-FE9B-989E-6CB9-3C35FFED7516}"/>
            </a:ext>
          </a:extLst>
        </p:cNvPr>
        <p:cNvGrpSpPr/>
        <p:nvPr/>
      </p:nvGrpSpPr>
      <p:grpSpPr>
        <a:xfrm>
          <a:off x="0" y="0"/>
          <a:ext cx="0" cy="0"/>
          <a:chOff x="0" y="0"/>
          <a:chExt cx="0" cy="0"/>
        </a:xfrm>
      </p:grpSpPr>
      <p:sp>
        <p:nvSpPr>
          <p:cNvPr id="2" name="Naslov 1">
            <a:extLst>
              <a:ext uri="{FF2B5EF4-FFF2-40B4-BE49-F238E27FC236}">
                <a16:creationId xmlns:a16="http://schemas.microsoft.com/office/drawing/2014/main" id="{A6C9A515-25FE-5EF7-2328-4BF6FF203C8B}"/>
              </a:ext>
            </a:extLst>
          </p:cNvPr>
          <p:cNvSpPr>
            <a:spLocks noGrp="1"/>
          </p:cNvSpPr>
          <p:nvPr>
            <p:ph type="title"/>
          </p:nvPr>
        </p:nvSpPr>
        <p:spPr/>
        <p:txBody>
          <a:bodyPr/>
          <a:lstStyle/>
          <a:p>
            <a:pPr>
              <a:lnSpc>
                <a:spcPct val="107000"/>
              </a:lnSpc>
              <a:spcAft>
                <a:spcPts val="800"/>
              </a:spcAft>
            </a:pPr>
            <a:r>
              <a:rPr lang="hr-HR" b="1" dirty="0"/>
              <a:t>Principles of </a:t>
            </a:r>
            <a:r>
              <a:rPr lang="fr-BE" b="1" dirty="0"/>
              <a:t>design and </a:t>
            </a:r>
            <a:r>
              <a:rPr lang="hr-HR" b="1" dirty="0"/>
              <a:t>ergonomics</a:t>
            </a:r>
            <a:endParaRPr lang="fr-BE" b="1" dirty="0">
              <a:latin typeface="Bahnschrift SemiLight" panose="020B0502040204020203" pitchFamily="34" charset="0"/>
              <a:ea typeface="Calibri" panose="020F0502020204030204" pitchFamily="34" charset="0"/>
              <a:cs typeface="Times New Roman" panose="02020603050405020304" pitchFamily="18" charset="0"/>
            </a:endParaRPr>
          </a:p>
        </p:txBody>
      </p:sp>
      <p:sp>
        <p:nvSpPr>
          <p:cNvPr id="3" name="Rezervirano mjesto sadržaja 2">
            <a:extLst>
              <a:ext uri="{FF2B5EF4-FFF2-40B4-BE49-F238E27FC236}">
                <a16:creationId xmlns:a16="http://schemas.microsoft.com/office/drawing/2014/main" id="{ED28CE79-2434-0940-57E6-7B5FBD83937F}"/>
              </a:ext>
            </a:extLst>
          </p:cNvPr>
          <p:cNvSpPr>
            <a:spLocks noGrp="1"/>
          </p:cNvSpPr>
          <p:nvPr>
            <p:ph idx="1"/>
          </p:nvPr>
        </p:nvSpPr>
        <p:spPr/>
        <p:txBody>
          <a:bodyPr>
            <a:normAutofit/>
          </a:bodyPr>
          <a:lstStyle/>
          <a:p>
            <a:r>
              <a:rPr lang="en-GB" sz="3400" dirty="0"/>
              <a:t>A </a:t>
            </a:r>
            <a:r>
              <a:rPr lang="en-GB" sz="3400" dirty="0">
                <a:highlight>
                  <a:srgbClr val="FFFF00"/>
                </a:highlight>
              </a:rPr>
              <a:t>lot of design principles </a:t>
            </a:r>
            <a:r>
              <a:rPr lang="en-GB" sz="3400" dirty="0"/>
              <a:t>(</a:t>
            </a:r>
            <a:r>
              <a:rPr lang="en-US" sz="3400" dirty="0"/>
              <a:t>contrast, repetition, alignment, proximity…)</a:t>
            </a:r>
            <a:r>
              <a:rPr lang="en-GB" sz="3400" dirty="0"/>
              <a:t> </a:t>
            </a:r>
          </a:p>
          <a:p>
            <a:r>
              <a:rPr lang="en-US" sz="3400" dirty="0">
                <a:highlight>
                  <a:srgbClr val="FFFF00"/>
                </a:highlight>
              </a:rPr>
              <a:t>Psychology</a:t>
            </a:r>
            <a:r>
              <a:rPr lang="en-US" sz="3400" dirty="0"/>
              <a:t> Principles and </a:t>
            </a:r>
            <a:r>
              <a:rPr lang="en-US" sz="3400" dirty="0">
                <a:highlight>
                  <a:srgbClr val="FFFF00"/>
                </a:highlight>
              </a:rPr>
              <a:t>Laws</a:t>
            </a:r>
            <a:r>
              <a:rPr lang="en-US" sz="3400" dirty="0"/>
              <a:t>, Gestalt Principles</a:t>
            </a:r>
          </a:p>
          <a:p>
            <a:r>
              <a:rPr lang="en-US" sz="3400" dirty="0">
                <a:highlight>
                  <a:srgbClr val="FFFF00"/>
                </a:highlight>
              </a:rPr>
              <a:t>Heuristics</a:t>
            </a:r>
            <a:r>
              <a:rPr lang="en-US" sz="3400" dirty="0"/>
              <a:t> </a:t>
            </a:r>
          </a:p>
          <a:p>
            <a:r>
              <a:rPr lang="en-US" sz="3400" dirty="0"/>
              <a:t>The 8 Bastien &amp; Scapin Criteria</a:t>
            </a:r>
            <a:endParaRPr lang="en-US" sz="3400" dirty="0">
              <a:solidFill>
                <a:srgbClr val="000000"/>
              </a:solidFill>
              <a:ea typeface="Satoshi Regular"/>
            </a:endParaRPr>
          </a:p>
        </p:txBody>
      </p:sp>
    </p:spTree>
    <p:extLst>
      <p:ext uri="{BB962C8B-B14F-4D97-AF65-F5344CB8AC3E}">
        <p14:creationId xmlns:p14="http://schemas.microsoft.com/office/powerpoint/2010/main" val="40108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E245-C697-4926-7F62-B2BB814C2DBB}"/>
              </a:ext>
            </a:extLst>
          </p:cNvPr>
          <p:cNvSpPr>
            <a:spLocks noGrp="1"/>
          </p:cNvSpPr>
          <p:nvPr>
            <p:ph type="title"/>
          </p:nvPr>
        </p:nvSpPr>
        <p:spPr/>
        <p:txBody>
          <a:bodyPr/>
          <a:lstStyle/>
          <a:p>
            <a:r>
              <a:rPr lang="fr-BE" dirty="0"/>
              <a:t>Example of an </a:t>
            </a:r>
            <a:r>
              <a:rPr lang="fr-BE" dirty="0" err="1"/>
              <a:t>exercise</a:t>
            </a:r>
            <a:r>
              <a:rPr lang="fr-BE" dirty="0"/>
              <a:t> - 1</a:t>
            </a:r>
          </a:p>
        </p:txBody>
      </p:sp>
      <p:pic>
        <p:nvPicPr>
          <p:cNvPr id="9218" name="Picture 2" descr="alt text">
            <a:extLst>
              <a:ext uri="{FF2B5EF4-FFF2-40B4-BE49-F238E27FC236}">
                <a16:creationId xmlns:a16="http://schemas.microsoft.com/office/drawing/2014/main" id="{703F8389-1012-BC78-0431-EFDDC0F40E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82941" y="2909777"/>
            <a:ext cx="6026117" cy="33981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FC1F1E-8CDB-F9DF-40B5-1F0A12A44CDB}"/>
              </a:ext>
            </a:extLst>
          </p:cNvPr>
          <p:cNvSpPr txBox="1"/>
          <p:nvPr/>
        </p:nvSpPr>
        <p:spPr>
          <a:xfrm>
            <a:off x="838200" y="2180660"/>
            <a:ext cx="9455727" cy="369332"/>
          </a:xfrm>
          <a:prstGeom prst="rect">
            <a:avLst/>
          </a:prstGeom>
          <a:noFill/>
        </p:spPr>
        <p:txBody>
          <a:bodyPr wrap="square">
            <a:spAutoFit/>
          </a:bodyPr>
          <a:lstStyle/>
          <a:p>
            <a:r>
              <a:rPr lang="en-US" dirty="0">
                <a:latin typeface="Bahnschrift SemiLight" panose="020B0502040204020203" pitchFamily="34" charset="0"/>
              </a:rPr>
              <a:t>L</a:t>
            </a:r>
            <a:r>
              <a:rPr lang="en-US" b="0" i="0" dirty="0">
                <a:effectLst/>
                <a:latin typeface="Bahnschrift SemiLight" panose="020B0502040204020203" pitchFamily="34" charset="0"/>
              </a:rPr>
              <a:t>et’s assess where </a:t>
            </a:r>
            <a:r>
              <a:rPr lang="en-US" b="0" i="0" dirty="0">
                <a:effectLst/>
                <a:highlight>
                  <a:srgbClr val="FFFF00"/>
                </a:highlight>
                <a:latin typeface="Bahnschrift SemiLight" panose="020B0502040204020203" pitchFamily="34" charset="0"/>
              </a:rPr>
              <a:t>emphasis</a:t>
            </a:r>
            <a:r>
              <a:rPr lang="en-US" b="0" i="0" dirty="0">
                <a:effectLst/>
                <a:latin typeface="Bahnschrift SemiLight" panose="020B0502040204020203" pitchFamily="34" charset="0"/>
              </a:rPr>
              <a:t> could be applied or reduced to </a:t>
            </a:r>
            <a:r>
              <a:rPr lang="en-US" b="0" i="0" dirty="0">
                <a:effectLst/>
                <a:highlight>
                  <a:srgbClr val="FFFF00"/>
                </a:highlight>
                <a:latin typeface="Bahnschrift SemiLight" panose="020B0502040204020203" pitchFamily="34" charset="0"/>
              </a:rPr>
              <a:t>improve</a:t>
            </a:r>
            <a:r>
              <a:rPr lang="en-US" b="0" i="0" dirty="0">
                <a:effectLst/>
                <a:latin typeface="Bahnschrift SemiLight" panose="020B0502040204020203" pitchFamily="34" charset="0"/>
              </a:rPr>
              <a:t> the design</a:t>
            </a:r>
            <a:endParaRPr lang="fr-BE" dirty="0">
              <a:latin typeface="Bahnschrift SemiLight" panose="020B0502040204020203" pitchFamily="34" charset="0"/>
            </a:endParaRPr>
          </a:p>
        </p:txBody>
      </p:sp>
      <p:sp>
        <p:nvSpPr>
          <p:cNvPr id="4" name="TextBox 3">
            <a:extLst>
              <a:ext uri="{FF2B5EF4-FFF2-40B4-BE49-F238E27FC236}">
                <a16:creationId xmlns:a16="http://schemas.microsoft.com/office/drawing/2014/main" id="{7C591845-4229-B84F-99F4-5CA07CEECA23}"/>
              </a:ext>
            </a:extLst>
          </p:cNvPr>
          <p:cNvSpPr txBox="1"/>
          <p:nvPr/>
        </p:nvSpPr>
        <p:spPr>
          <a:xfrm>
            <a:off x="6932583" y="6390750"/>
            <a:ext cx="2422458"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https://uxengineer.com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163124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55A0-963F-0085-27C0-29A3B7735942}"/>
              </a:ext>
            </a:extLst>
          </p:cNvPr>
          <p:cNvSpPr>
            <a:spLocks noGrp="1"/>
          </p:cNvSpPr>
          <p:nvPr>
            <p:ph type="title"/>
          </p:nvPr>
        </p:nvSpPr>
        <p:spPr/>
        <p:txBody>
          <a:bodyPr/>
          <a:lstStyle/>
          <a:p>
            <a:r>
              <a:rPr lang="fr-BE" dirty="0"/>
              <a:t>Example of an </a:t>
            </a:r>
            <a:r>
              <a:rPr lang="fr-BE" dirty="0" err="1"/>
              <a:t>exercise</a:t>
            </a:r>
            <a:r>
              <a:rPr lang="fr-BE" dirty="0"/>
              <a:t> - 1</a:t>
            </a:r>
          </a:p>
        </p:txBody>
      </p:sp>
      <p:pic>
        <p:nvPicPr>
          <p:cNvPr id="10242" name="Picture 2" descr="alt text">
            <a:extLst>
              <a:ext uri="{FF2B5EF4-FFF2-40B4-BE49-F238E27FC236}">
                <a16:creationId xmlns:a16="http://schemas.microsoft.com/office/drawing/2014/main" id="{5D34C2D1-D9C2-825F-1B8B-837672809B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3961" y="2675216"/>
            <a:ext cx="5964077" cy="33632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31B2CC-7550-144D-C84B-D97D58E9AC74}"/>
              </a:ext>
            </a:extLst>
          </p:cNvPr>
          <p:cNvSpPr txBox="1"/>
          <p:nvPr/>
        </p:nvSpPr>
        <p:spPr>
          <a:xfrm>
            <a:off x="838200" y="2180660"/>
            <a:ext cx="9455727" cy="369332"/>
          </a:xfrm>
          <a:prstGeom prst="rect">
            <a:avLst/>
          </a:prstGeom>
          <a:noFill/>
        </p:spPr>
        <p:txBody>
          <a:bodyPr wrap="square">
            <a:spAutoFit/>
          </a:bodyPr>
          <a:lstStyle/>
          <a:p>
            <a:r>
              <a:rPr lang="en-US" dirty="0">
                <a:latin typeface="Bahnschrift SemiLight" panose="020B0502040204020203" pitchFamily="34" charset="0"/>
              </a:rPr>
              <a:t>A proposal</a:t>
            </a:r>
            <a:endParaRPr lang="fr-BE" dirty="0">
              <a:latin typeface="Bahnschrift SemiLight" panose="020B0502040204020203" pitchFamily="34" charset="0"/>
            </a:endParaRPr>
          </a:p>
        </p:txBody>
      </p:sp>
      <p:sp>
        <p:nvSpPr>
          <p:cNvPr id="6" name="TextBox 5">
            <a:extLst>
              <a:ext uri="{FF2B5EF4-FFF2-40B4-BE49-F238E27FC236}">
                <a16:creationId xmlns:a16="http://schemas.microsoft.com/office/drawing/2014/main" id="{B9025288-6B15-1E90-66F8-D2E3D4697FBC}"/>
              </a:ext>
            </a:extLst>
          </p:cNvPr>
          <p:cNvSpPr txBox="1"/>
          <p:nvPr/>
        </p:nvSpPr>
        <p:spPr>
          <a:xfrm>
            <a:off x="6856383" y="6038418"/>
            <a:ext cx="2422458"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https://uxengineer.com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344920613"/>
      </p:ext>
    </p:extLst>
  </p:cSld>
  <p:clrMapOvr>
    <a:masterClrMapping/>
  </p:clrMapOvr>
</p:sld>
</file>

<file path=ppt/theme/theme1.xml><?xml version="1.0" encoding="utf-8"?>
<a:theme xmlns:a="http://schemas.openxmlformats.org/drawingml/2006/main" name="Shift4IT_Powerpoint_TEMPLATE_Modul1-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1- overview of programming and development</Template>
  <TotalTime>795</TotalTime>
  <Words>3066</Words>
  <Application>Microsoft Office PowerPoint</Application>
  <PresentationFormat>Widescreen</PresentationFormat>
  <Paragraphs>311</Paragraphs>
  <Slides>33</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Aptos</vt:lpstr>
      <vt:lpstr>Arial</vt:lpstr>
      <vt:lpstr>Bahnschrift</vt:lpstr>
      <vt:lpstr>Bahnschrift Light</vt:lpstr>
      <vt:lpstr>Bahnschrift SemiBold</vt:lpstr>
      <vt:lpstr>Bahnschrift SemiLight</vt:lpstr>
      <vt:lpstr>Calibri</vt:lpstr>
      <vt:lpstr>Calibri Light</vt:lpstr>
      <vt:lpstr>Montserrat</vt:lpstr>
      <vt:lpstr>Noto Sans</vt:lpstr>
      <vt:lpstr>Satoshi Regular</vt:lpstr>
      <vt:lpstr>Shift4IT_Powerpoint_TEMPLATE_Modul1-blue</vt:lpstr>
      <vt:lpstr>Overview of  UX – UI design</vt:lpstr>
      <vt:lpstr>What’s on the menu?</vt:lpstr>
      <vt:lpstr>Who’s who</vt:lpstr>
      <vt:lpstr>Program and timeline</vt:lpstr>
      <vt:lpstr>Introduction to UX</vt:lpstr>
      <vt:lpstr>Principles of design and ergonomics</vt:lpstr>
      <vt:lpstr>Principles of design and ergonomics</vt:lpstr>
      <vt:lpstr>Example of an exercise - 1</vt:lpstr>
      <vt:lpstr>Example of an exercise - 1</vt:lpstr>
      <vt:lpstr>Example of an exercise – 2 01. Guidance / Readability</vt:lpstr>
      <vt:lpstr>Information Architecture</vt:lpstr>
      <vt:lpstr>Example of an exercise – Step by step Taxonomy &amp; Classification </vt:lpstr>
      <vt:lpstr>Example of an exercise – Step by step Taxonomy &amp; Classification </vt:lpstr>
      <vt:lpstr>Example of an exercise – Step by step Taxonomy &amp; Classification </vt:lpstr>
      <vt:lpstr>Example of an exercise – Step by step Taxonomy &amp; Classification </vt:lpstr>
      <vt:lpstr>Example of an exercise – Step by step Taxonomy &amp; Classification </vt:lpstr>
      <vt:lpstr>Design system &amp; Prototyping </vt:lpstr>
      <vt:lpstr>Example of an exercise :  Design system &amp; Prototyping </vt:lpstr>
      <vt:lpstr>User testing</vt:lpstr>
      <vt:lpstr>Example of an exercise : User testing</vt:lpstr>
      <vt:lpstr>Design thinking</vt:lpstr>
      <vt:lpstr>Example of an exercise : Design thinking</vt:lpstr>
      <vt:lpstr>Example of an exercise : Design thinking</vt:lpstr>
      <vt:lpstr>Accessibility</vt:lpstr>
      <vt:lpstr>Metrics</vt:lpstr>
      <vt:lpstr>Example of an exercise : Metrics</vt:lpstr>
      <vt:lpstr>Project</vt:lpstr>
      <vt:lpstr>Project What the theme again?</vt:lpstr>
      <vt:lpstr>Project Objective</vt:lpstr>
      <vt:lpstr>Project Expected Deliverable</vt:lpstr>
      <vt:lpstr>Project Suggested schedule</vt:lpstr>
      <vt:lpstr>Methodologies</vt:lpstr>
      <vt:lpstr>Q/A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Borna Gregurić</dc:creator>
  <cp:lastModifiedBy>Julie Moors</cp:lastModifiedBy>
  <cp:revision>204</cp:revision>
  <dcterms:created xsi:type="dcterms:W3CDTF">2025-10-02T08:12:49Z</dcterms:created>
  <dcterms:modified xsi:type="dcterms:W3CDTF">2025-10-09T13:43:54Z</dcterms:modified>
</cp:coreProperties>
</file>